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331" r:id="rId12"/>
    <p:sldId id="330" r:id="rId13"/>
    <p:sldId id="267" r:id="rId14"/>
    <p:sldId id="268" r:id="rId15"/>
    <p:sldId id="269" r:id="rId16"/>
    <p:sldId id="348" r:id="rId17"/>
    <p:sldId id="332" r:id="rId18"/>
    <p:sldId id="333" r:id="rId19"/>
    <p:sldId id="335" r:id="rId20"/>
    <p:sldId id="334" r:id="rId21"/>
    <p:sldId id="359" r:id="rId22"/>
    <p:sldId id="363" r:id="rId23"/>
    <p:sldId id="364" r:id="rId24"/>
    <p:sldId id="338" r:id="rId25"/>
    <p:sldId id="270" r:id="rId26"/>
    <p:sldId id="336" r:id="rId27"/>
    <p:sldId id="308" r:id="rId28"/>
    <p:sldId id="358" r:id="rId29"/>
    <p:sldId id="349" r:id="rId30"/>
    <p:sldId id="343" r:id="rId31"/>
    <p:sldId id="307" r:id="rId32"/>
    <p:sldId id="361" r:id="rId33"/>
    <p:sldId id="362" r:id="rId34"/>
    <p:sldId id="313" r:id="rId35"/>
    <p:sldId id="300" r:id="rId36"/>
    <p:sldId id="314" r:id="rId37"/>
    <p:sldId id="315" r:id="rId38"/>
    <p:sldId id="316" r:id="rId39"/>
    <p:sldId id="317" r:id="rId40"/>
    <p:sldId id="318" r:id="rId41"/>
    <p:sldId id="324" r:id="rId42"/>
    <p:sldId id="350" r:id="rId43"/>
    <p:sldId id="340" r:id="rId44"/>
    <p:sldId id="365" r:id="rId45"/>
    <p:sldId id="271" r:id="rId46"/>
    <p:sldId id="304" r:id="rId47"/>
    <p:sldId id="305" r:id="rId48"/>
    <p:sldId id="303" r:id="rId49"/>
    <p:sldId id="306" r:id="rId50"/>
    <p:sldId id="341" r:id="rId51"/>
    <p:sldId id="325" r:id="rId52"/>
    <p:sldId id="301" r:id="rId53"/>
    <p:sldId id="326" r:id="rId54"/>
    <p:sldId id="357" r:id="rId55"/>
    <p:sldId id="351" r:id="rId56"/>
    <p:sldId id="322" r:id="rId57"/>
    <p:sldId id="323" r:id="rId58"/>
    <p:sldId id="353" r:id="rId59"/>
    <p:sldId id="312" r:id="rId60"/>
    <p:sldId id="337" r:id="rId61"/>
    <p:sldId id="311" r:id="rId62"/>
    <p:sldId id="345" r:id="rId63"/>
    <p:sldId id="346" r:id="rId64"/>
    <p:sldId id="310" r:id="rId65"/>
    <p:sldId id="352" r:id="rId66"/>
    <p:sldId id="342" r:id="rId67"/>
    <p:sldId id="327" r:id="rId68"/>
    <p:sldId id="328" r:id="rId69"/>
    <p:sldId id="354" r:id="rId70"/>
    <p:sldId id="344" r:id="rId71"/>
    <p:sldId id="291" r:id="rId72"/>
    <p:sldId id="292" r:id="rId73"/>
    <p:sldId id="293" r:id="rId74"/>
    <p:sldId id="319" r:id="rId75"/>
    <p:sldId id="320" r:id="rId76"/>
    <p:sldId id="356" r:id="rId77"/>
    <p:sldId id="360" r:id="rId78"/>
    <p:sldId id="329" r:id="rId79"/>
    <p:sldId id="355" r:id="rId8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2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350" y="48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D123F-E519-4BA1-AC40-C831AFEBD6C2}" type="datetimeFigureOut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57679-1C27-4A54-9C36-3DB7689660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475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57679-1C27-4A54-9C36-3DB76896604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66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39C10-D5DF-4CC8-A308-6071406B01D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785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39C10-D5DF-4CC8-A308-6071406B01D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676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39C10-D5DF-4CC8-A308-6071406B01DB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498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698C-9368-4D97-A90C-AEACC667A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D43C5A-0FB4-4915-94AF-CFC6EFA7C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64AA6-A6D7-4E6B-9339-FACE4D583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C549-7437-4474-9386-58D5BF06CDB2}" type="datetime1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68D3A-2D6E-4709-A5C0-100B8ECD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0B12F-3D51-43A5-A65A-969EAB5EF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088C-3EAE-4F8D-BD9D-9B9227BDB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995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B1D70-4A79-4598-8166-691BC08B8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6D7DF0-467C-42DC-8FEA-63ECAF19A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F590E-8009-4FA0-BA45-AFF1A222E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C6C1F-F823-4FF7-AF69-F8B29BB1B67B}" type="datetime1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59B9F-DF42-4254-8C2E-2F12FE7DA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3B847-9B41-47DD-80E8-97B77D09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088C-3EAE-4F8D-BD9D-9B9227BDB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519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48C2C9-830B-41B4-A6C5-CA72E85026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27CBD5-9903-4A14-878E-F1F3533A52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A1BE2-9911-4176-9CE4-53D72D110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77816-3590-499C-90B6-F8361A0DCA33}" type="datetime1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16058-59A4-4B77-AA58-4C0A7A3F6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48A44-27B3-4D63-BF2B-3994893A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088C-3EAE-4F8D-BD9D-9B9227BDB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906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13C35-DCE7-4A7C-A2AD-28AC9E57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009F0-0204-401F-9678-B4FEE739A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11C79-D6F6-4B3D-9980-E82393084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01B9-4428-44BB-87C4-E2BA3959AABD}" type="datetime1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38A7E-5F05-4A05-85EE-4D60ADF8E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B5B9E-0302-460A-9B2D-017CB1EF6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088C-3EAE-4F8D-BD9D-9B9227BDB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724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7E96-7A29-4271-B946-5C0DEA119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CF68F-1B0C-4B78-865E-CCEECFD7B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F677A-E2D8-406E-A632-A6684B80B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B8464-165B-4E43-88A6-D9AE584E2749}" type="datetime1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04AF5-C083-4015-86F8-107231F6F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238F4-137E-4D63-BC1B-ACFD6530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088C-3EAE-4F8D-BD9D-9B9227BDB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768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C6B3-2CCD-40CD-9B2B-9F1E6812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20A17-6CEA-4EA1-AA9B-8C31284873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7AF45-A701-4B06-8CC0-9A85A0EE7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B5B67-894C-4796-8268-400819492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8B2DA-6718-4945-9463-EFCAF7339707}" type="datetime1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CD52C-62B4-439F-98DE-22AD60A2D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2BCE2-4A85-40D4-B80C-81B7F8D8B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088C-3EAE-4F8D-BD9D-9B9227BDB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621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83102-0E67-494E-B30F-10D324EB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AF2E3-CD00-41FA-AE14-2B451D8E0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252AF7-0203-4E56-B48C-9B0DC2DDA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276D7E-E0C5-4C16-84D0-3B51EC69E3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FE1A45-B823-4AEE-B9A8-9C4E371BBF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383F3D-5B67-47E1-B581-31CDD777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84C47-F272-4651-942D-B5841BC8B2F4}" type="datetime1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24CE90-BCD7-42D1-8074-52F12E3EC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6ED09B-2C06-448B-97A6-98A059BDC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088C-3EAE-4F8D-BD9D-9B9227BDB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899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044DB-14A8-4980-AD89-36211076E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9FD865-58C1-41AB-B228-6D6376DE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9F352-226A-4761-8E1A-60F273758224}" type="datetime1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1DE43-E14A-459A-A663-87EDF7661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6B3606-BB99-48BD-9CD4-AD60A5ADE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088C-3EAE-4F8D-BD9D-9B9227BDB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625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F12732-BD66-4258-87AE-0E8CA486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718FE-7842-4859-9965-00DD92A58649}" type="datetime1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49DCDB-1256-4D86-8002-978C564BA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58145-DC4B-45F6-8A89-EB284EDBA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088C-3EAE-4F8D-BD9D-9B9227BDB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839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7E8D4-E7BE-4CC6-A909-C4ADA6C5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19664-12BD-4456-9252-413409B77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1E579-52B0-4DAE-B175-E640195CE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7E47F7-487C-4869-92EC-C25311FDD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487C-DFEC-4FD4-934B-FBBCB4691C2F}" type="datetime1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388950-7E3B-4669-96AD-ACF93C495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22BDC-547E-464F-803B-EB5708307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088C-3EAE-4F8D-BD9D-9B9227BDB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584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7339E-F07A-43AC-A06D-813A73DA1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457BBE-4DF2-47AF-9C0C-6D0F68A2DD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C8C7BB-B6D1-465E-AE85-68B6D5730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2C35F-5DE4-457D-8FDB-EAA4BC2D2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E789D-0E16-428B-8096-289BF2A5BF04}" type="datetime1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6CA43-5B91-481F-AEA7-871F42231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51135-221B-4B37-8693-5EB1E4397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088C-3EAE-4F8D-BD9D-9B9227BDB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737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8AB38A-F453-4DEE-870B-8C3E2A56A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CAC63-FB63-4A30-98BA-C02D400E0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8A4FC-6A03-433B-9F2D-454E3F2F81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AEF38-6D4F-4860-BDAE-41A004462F80}" type="datetime1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CBC92-41EA-4300-829A-EAA871242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8EAC0-7540-4D08-8F6C-566A7476E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1088C-3EAE-4F8D-BD9D-9B9227BDB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75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zhiming.luo@xm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.ecnu.edu.cn/~jypan/Latex/Latex_Talk2023.pdf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math.ecnu.edu.cn/~jypan/Latex/Latex_Talk2023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wikipedia.org/wiki/LaTeX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38178015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latex.codecogs.com/eqneditor/editor.php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pix.com/" TargetMode="External"/><Relationship Id="rId2" Type="http://schemas.openxmlformats.org/officeDocument/2006/relationships/hyperlink" Target="https://www.bilibili.com/video/BV1bb4y1U7K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hyperlink" Target="https://github.com/lukas-blecher/LaTeX-OCR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schina.net/p/overleaf?hmsr=aladdin1e1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www.tablesgenerator.com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hyperlink" Target="https://zhuanlan.zhihu.com/p/166418214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ooglehelper.net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atics.xmu.edu.cn/info/1047/4651.htm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s://kle.xmu.edu.cn/info/1732/31441.ht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C9607-CD68-4407-8B6A-E6AD9CB471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LaTeX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使用简介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05498E-E4D6-431D-BD35-CD09D82479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cs typeface="+mn-ea"/>
                <a:sym typeface="+mn-lt"/>
              </a:rPr>
              <a:t>罗志明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cs typeface="+mn-ea"/>
                <a:sym typeface="+mn-lt"/>
                <a:hlinkClick r:id="rId2"/>
              </a:rPr>
              <a:t>zhiming.luo@xmu.edu.cn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349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B3818-1DE5-4E0E-9128-EA151D7D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模板（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Template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299A19-421C-4391-93FE-C9821C40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33" y="2169901"/>
            <a:ext cx="5830267" cy="2518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BBDC68-0FCA-4D06-95B7-4BEB654C8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239" y="1508901"/>
            <a:ext cx="4122897" cy="461975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BCEECC-563D-46A5-8BBE-FF316F118622}"/>
              </a:ext>
            </a:extLst>
          </p:cNvPr>
          <p:cNvSpPr txBox="1">
            <a:spLocks/>
          </p:cNvSpPr>
          <p:nvPr/>
        </p:nvSpPr>
        <p:spPr>
          <a:xfrm>
            <a:off x="1521864" y="4992513"/>
            <a:ext cx="2503206" cy="592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b="1">
                <a:solidFill>
                  <a:srgbClr val="00B0F0"/>
                </a:solidFill>
                <a:cs typeface="+mn-ea"/>
                <a:sym typeface="+mn-lt"/>
              </a:rPr>
              <a:t>CVPR 2022</a:t>
            </a:r>
            <a:endParaRPr lang="zh-CN" altLang="en-US" b="1" dirty="0">
              <a:solidFill>
                <a:srgbClr val="00B0F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2842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F7A6-12A3-4F84-9A21-3E0E6358B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/>
              <a:t>LaTeX</a:t>
            </a:r>
            <a:r>
              <a:rPr lang="zh-CN" altLang="en-US" b="1" dirty="0"/>
              <a:t>文稿的排版过程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27C0A-82D3-4631-B6FC-245BB03CD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6403" cy="4351338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dirty="0"/>
              <a:t>编写源文件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zh-CN" dirty="0" err="1"/>
              <a:t>tex</a:t>
            </a:r>
            <a:r>
              <a:rPr lang="zh-CN" altLang="en-US" dirty="0"/>
              <a:t>源文件为纯文本文件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zh-CN" dirty="0">
                <a:solidFill>
                  <a:srgbClr val="0070C0"/>
                </a:solidFill>
              </a:rPr>
              <a:t>.</a:t>
            </a:r>
            <a:r>
              <a:rPr lang="en-US" altLang="zh-CN" dirty="0" err="1">
                <a:solidFill>
                  <a:srgbClr val="0070C0"/>
                </a:solidFill>
              </a:rPr>
              <a:t>tex</a:t>
            </a:r>
            <a:r>
              <a:rPr lang="zh-CN" altLang="en-US" dirty="0"/>
              <a:t>为后缀名</a:t>
            </a:r>
            <a:endParaRPr lang="en-US" altLang="zh-CN" dirty="0"/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dirty="0"/>
              <a:t>编译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zh-CN" altLang="en-US" dirty="0"/>
              <a:t>用</a:t>
            </a:r>
            <a:r>
              <a:rPr lang="en-US" altLang="zh-CN" dirty="0" err="1"/>
              <a:t>pdflatex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59167-704D-4738-AC00-CC715298C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032" y="2283674"/>
            <a:ext cx="6506997" cy="26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08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03CA6-312A-40AE-B0B8-4FA8BFB5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/>
              <a:t>LaTeX</a:t>
            </a:r>
            <a:r>
              <a:rPr lang="zh-CN" altLang="en-US" b="1" dirty="0"/>
              <a:t>源文件的基本框架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60661-14C1-4EDD-9CB5-A24165F67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58849"/>
            <a:ext cx="10515600" cy="223402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LaTeX</a:t>
            </a:r>
            <a:r>
              <a:rPr lang="zh-CN" altLang="en-US" dirty="0"/>
              <a:t>源文件：</a:t>
            </a:r>
            <a:r>
              <a:rPr lang="zh-CN" altLang="en-US" dirty="0">
                <a:solidFill>
                  <a:srgbClr val="0070C0"/>
                </a:solidFill>
              </a:rPr>
              <a:t>正文</a:t>
            </a:r>
            <a:r>
              <a:rPr lang="en-US" altLang="zh-CN" dirty="0">
                <a:solidFill>
                  <a:srgbClr val="0070C0"/>
                </a:solidFill>
              </a:rPr>
              <a:t>+</a:t>
            </a:r>
            <a:r>
              <a:rPr lang="zh-CN" altLang="en-US" dirty="0">
                <a:solidFill>
                  <a:srgbClr val="0070C0"/>
                </a:solidFill>
              </a:rPr>
              <a:t>命令</a:t>
            </a:r>
            <a:r>
              <a:rPr lang="en-US" altLang="zh-CN" dirty="0">
                <a:solidFill>
                  <a:srgbClr val="0070C0"/>
                </a:solidFill>
              </a:rPr>
              <a:t>+</a:t>
            </a:r>
            <a:r>
              <a:rPr lang="zh-CN" altLang="en-US" dirty="0">
                <a:solidFill>
                  <a:srgbClr val="0070C0"/>
                </a:solidFill>
              </a:rPr>
              <a:t>注解</a:t>
            </a:r>
            <a:endParaRPr lang="en-US" altLang="zh-CN" dirty="0">
              <a:solidFill>
                <a:srgbClr val="0070C0"/>
              </a:solidFill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dirty="0"/>
              <a:t>排版命令：</a:t>
            </a:r>
            <a:r>
              <a:rPr lang="zh-CN" altLang="en-US" dirty="0">
                <a:solidFill>
                  <a:srgbClr val="0070C0"/>
                </a:solidFill>
              </a:rPr>
              <a:t>反斜杠</a:t>
            </a:r>
            <a:r>
              <a:rPr lang="zh-CN" altLang="en-US" dirty="0"/>
              <a:t>开头的字符串</a:t>
            </a:r>
            <a:endParaRPr lang="en-US" altLang="zh-CN" dirty="0"/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dirty="0"/>
              <a:t>注解：百分号</a:t>
            </a:r>
            <a:r>
              <a:rPr lang="en-US" altLang="zh-CN" dirty="0">
                <a:solidFill>
                  <a:srgbClr val="0070C0"/>
                </a:solidFill>
              </a:rPr>
              <a:t>%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dirty="0"/>
              <a:t>文档类型：</a:t>
            </a:r>
            <a:r>
              <a:rPr lang="en-US" altLang="zh-CN" dirty="0">
                <a:solidFill>
                  <a:srgbClr val="0070C0"/>
                </a:solidFill>
              </a:rPr>
              <a:t>\</a:t>
            </a:r>
            <a:r>
              <a:rPr lang="en-US" altLang="zh-CN" dirty="0" err="1">
                <a:solidFill>
                  <a:srgbClr val="0070C0"/>
                </a:solidFill>
              </a:rPr>
              <a:t>documentclass</a:t>
            </a:r>
            <a:r>
              <a:rPr lang="en-US" altLang="zh-CN" dirty="0">
                <a:solidFill>
                  <a:srgbClr val="0070C0"/>
                </a:solidFill>
              </a:rPr>
              <a:t>{…} </a:t>
            </a:r>
            <a:r>
              <a:rPr lang="en-US" altLang="zh-CN" dirty="0"/>
              <a:t>(</a:t>
            </a:r>
            <a:r>
              <a:rPr lang="zh-CN" altLang="en-US" dirty="0"/>
              <a:t>论文、书籍、</a:t>
            </a:r>
            <a:r>
              <a:rPr lang="en-US" altLang="zh-CN" dirty="0"/>
              <a:t>PPT</a:t>
            </a:r>
            <a:r>
              <a:rPr lang="zh-CN" altLang="en-US" dirty="0"/>
              <a:t>、海报等</a:t>
            </a:r>
            <a:r>
              <a:rPr lang="en-US" altLang="zh-CN" dirty="0"/>
              <a:t>)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dirty="0"/>
              <a:t>环境：</a:t>
            </a:r>
            <a:r>
              <a:rPr lang="en-US" altLang="zh-CN" dirty="0">
                <a:solidFill>
                  <a:srgbClr val="0070C0"/>
                </a:solidFill>
              </a:rPr>
              <a:t>\begin{…}</a:t>
            </a:r>
            <a:r>
              <a:rPr lang="zh-CN" altLang="en-US" dirty="0"/>
              <a:t>开头，</a:t>
            </a:r>
            <a:r>
              <a:rPr lang="en-US" altLang="zh-CN" dirty="0">
                <a:solidFill>
                  <a:srgbClr val="0070C0"/>
                </a:solidFill>
              </a:rPr>
              <a:t>\end{…}</a:t>
            </a:r>
            <a:r>
              <a:rPr lang="zh-CN" altLang="en-US" dirty="0"/>
              <a:t>结尾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ABB7A-2CF0-489B-AFBB-0CAD3DFB0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09" y="1528872"/>
            <a:ext cx="10651991" cy="25796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00B0E2-8981-424B-A265-993884E22A25}"/>
              </a:ext>
            </a:extLst>
          </p:cNvPr>
          <p:cNvSpPr/>
          <p:nvPr/>
        </p:nvSpPr>
        <p:spPr>
          <a:xfrm>
            <a:off x="6512304" y="6488668"/>
            <a:ext cx="5679696" cy="395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hlinkClick r:id="rId3"/>
              </a:rPr>
              <a:t>https://math.ecnu.edu.cn/~jypan/Latex/Latex_Talk2023.pdf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6202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FBF66-C835-4808-9C9B-0755C1114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Overview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F23B1-CDA7-442C-A384-68CB6D9C3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859CE-1816-40E9-9FA0-A02A0A262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961905" cy="3809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9A893D-2B6B-4779-A380-E5B42490B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901" y="184231"/>
            <a:ext cx="5231143" cy="6562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B57D42-F7CF-4D65-B885-35C38760B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80365"/>
            <a:ext cx="1714286" cy="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79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31B10-91FD-4E94-9620-7445A11B3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Style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BC691-AC8E-4CEE-8FAD-A95B46FBA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96FA1B-0FD1-45BE-833B-DADBE4D97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147" y="1490430"/>
            <a:ext cx="4438176" cy="5239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C8F549-3598-442F-9CB3-4E6F54EC9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067" y="2432179"/>
            <a:ext cx="5609524" cy="2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89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ACA5-321A-4123-B7EA-3934E60F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提纲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B815B-64A1-49EB-9B84-6514AA5EE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3200" dirty="0">
                <a:cs typeface="+mn-ea"/>
                <a:sym typeface="+mn-lt"/>
              </a:rPr>
              <a:t>LaTeX</a:t>
            </a:r>
            <a:r>
              <a:rPr lang="zh-CN" altLang="en-US" sz="3200" dirty="0">
                <a:cs typeface="+mn-ea"/>
                <a:sym typeface="+mn-lt"/>
              </a:rPr>
              <a:t>简介</a:t>
            </a:r>
            <a:endParaRPr lang="en-US" altLang="zh-CN" sz="3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3200" b="1" dirty="0">
                <a:solidFill>
                  <a:schemeClr val="accent1"/>
                </a:solidFill>
                <a:cs typeface="+mn-ea"/>
                <a:sym typeface="+mn-lt"/>
              </a:rPr>
              <a:t>LaTeX</a:t>
            </a:r>
            <a:r>
              <a:rPr lang="zh-CN" altLang="en-US" sz="3200" b="1" dirty="0">
                <a:solidFill>
                  <a:schemeClr val="accent1"/>
                </a:solidFill>
                <a:cs typeface="+mn-ea"/>
                <a:sym typeface="+mn-lt"/>
              </a:rPr>
              <a:t>排版</a:t>
            </a:r>
          </a:p>
        </p:txBody>
      </p:sp>
    </p:spTree>
    <p:extLst>
      <p:ext uri="{BB962C8B-B14F-4D97-AF65-F5344CB8AC3E}">
        <p14:creationId xmlns:p14="http://schemas.microsoft.com/office/powerpoint/2010/main" val="3963132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A8AF2-0992-4055-847F-066C020CD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LaTeX</a:t>
            </a:r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排版</a:t>
            </a:r>
            <a:endParaRPr lang="zh-CN" alt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D9D0-4712-4C29-8E36-B5D5B022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基本结构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/>
              <a:t>数学公式</a:t>
            </a:r>
            <a:endParaRPr lang="en-US" altLang="zh-CN" dirty="0"/>
          </a:p>
          <a:p>
            <a:r>
              <a:rPr lang="zh-CN" altLang="en-US" dirty="0"/>
              <a:t>图表排版</a:t>
            </a:r>
            <a:endParaRPr lang="en-US" altLang="zh-CN" dirty="0"/>
          </a:p>
          <a:p>
            <a:r>
              <a:rPr lang="zh-CN" altLang="en-US" dirty="0"/>
              <a:t>算法排版</a:t>
            </a:r>
            <a:endParaRPr lang="en-US" altLang="zh-CN" dirty="0"/>
          </a:p>
          <a:p>
            <a:r>
              <a:rPr lang="zh-CN" altLang="en-US" dirty="0"/>
              <a:t>颜色、字体、脚注等</a:t>
            </a:r>
            <a:endParaRPr lang="en-US" altLang="zh-CN" dirty="0"/>
          </a:p>
          <a:p>
            <a:r>
              <a:rPr lang="zh-CN" altLang="en-US" dirty="0"/>
              <a:t>交叉引用</a:t>
            </a:r>
            <a:endParaRPr lang="en-US" altLang="zh-CN" dirty="0"/>
          </a:p>
          <a:p>
            <a:r>
              <a:rPr lang="zh-CN" altLang="en-US" dirty="0"/>
              <a:t>参考文献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A2F31E-F9D0-48F6-A22F-40515851BC23}"/>
              </a:ext>
            </a:extLst>
          </p:cNvPr>
          <p:cNvSpPr/>
          <p:nvPr/>
        </p:nvSpPr>
        <p:spPr>
          <a:xfrm>
            <a:off x="6512304" y="6488668"/>
            <a:ext cx="5679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2"/>
              </a:rPr>
              <a:t>https://math.ecnu.edu.cn/~jypan/Latex/Latex_Talk2023.pdf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9188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F4917-715F-4828-972C-F08974CA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/>
              <a:t>Document class</a:t>
            </a:r>
            <a:endParaRPr lang="zh-CN" alt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B3FE1-8A3A-4FB9-ADB2-285FDE736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8005"/>
            <a:ext cx="10515600" cy="3878957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dirty="0"/>
              <a:t>位于源文件的最前面</a:t>
            </a:r>
            <a:r>
              <a:rPr lang="en-US" altLang="zh-CN" dirty="0"/>
              <a:t>, </a:t>
            </a:r>
            <a:r>
              <a:rPr lang="zh-CN" altLang="en-US" dirty="0"/>
              <a:t>用于指定文档的整体结构和布局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0070C0"/>
                </a:solidFill>
              </a:rPr>
              <a:t>文档类：</a:t>
            </a:r>
            <a:r>
              <a:rPr lang="en-US" altLang="zh-CN" dirty="0"/>
              <a:t>article</a:t>
            </a:r>
            <a:r>
              <a:rPr lang="zh-CN" altLang="en-US" dirty="0"/>
              <a:t>、</a:t>
            </a:r>
            <a:r>
              <a:rPr lang="en-US" altLang="zh-CN" dirty="0"/>
              <a:t> book</a:t>
            </a:r>
            <a:r>
              <a:rPr lang="zh-CN" altLang="en-US" dirty="0"/>
              <a:t>、</a:t>
            </a:r>
            <a:r>
              <a:rPr lang="en-US" altLang="zh-CN" dirty="0"/>
              <a:t> beamer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0070C0"/>
                </a:solidFill>
              </a:rPr>
              <a:t>选项：</a:t>
            </a:r>
            <a:endParaRPr lang="en-US" altLang="zh-CN" dirty="0">
              <a:solidFill>
                <a:srgbClr val="0070C0"/>
              </a:solidFill>
            </a:endParaRP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zh-CN" dirty="0"/>
              <a:t>10pt (</a:t>
            </a:r>
            <a:r>
              <a:rPr lang="zh-CN" altLang="en-US" dirty="0"/>
              <a:t>默认</a:t>
            </a:r>
            <a:r>
              <a:rPr lang="en-US" altLang="zh-CN" dirty="0"/>
              <a:t>), 11pt, 12pt : </a:t>
            </a:r>
            <a:r>
              <a:rPr lang="zh-CN" altLang="en-US" dirty="0"/>
              <a:t>设置基本字体大小</a:t>
            </a:r>
            <a:endParaRPr lang="en-US" altLang="zh-CN" dirty="0"/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zh-CN" dirty="0" err="1"/>
              <a:t>letterpaper</a:t>
            </a:r>
            <a:r>
              <a:rPr lang="en-US" altLang="zh-CN" dirty="0"/>
              <a:t> (</a:t>
            </a:r>
            <a:r>
              <a:rPr lang="zh-CN" altLang="en-US" dirty="0"/>
              <a:t>默认</a:t>
            </a:r>
            <a:r>
              <a:rPr lang="en-US" altLang="zh-CN" dirty="0"/>
              <a:t>), a4paper, a5paper, …</a:t>
            </a:r>
            <a:r>
              <a:rPr lang="zh-CN" altLang="en-US" dirty="0"/>
              <a:t>：设置纸张大小</a:t>
            </a:r>
            <a:endParaRPr lang="en-US" altLang="zh-CN" dirty="0"/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zh-CN" altLang="en-US" dirty="0"/>
              <a:t>单双面选项</a:t>
            </a:r>
            <a:r>
              <a:rPr lang="en-US" altLang="zh-CN" dirty="0"/>
              <a:t>: </a:t>
            </a:r>
            <a:r>
              <a:rPr lang="en-US" altLang="zh-CN" dirty="0" err="1"/>
              <a:t>oneside</a:t>
            </a:r>
            <a:r>
              <a:rPr lang="en-US" altLang="zh-CN" dirty="0"/>
              <a:t>, </a:t>
            </a:r>
            <a:r>
              <a:rPr lang="en-US" altLang="zh-CN" dirty="0" err="1"/>
              <a:t>twoside</a:t>
            </a:r>
            <a:r>
              <a:rPr lang="en-US" altLang="zh-CN" dirty="0"/>
              <a:t>, </a:t>
            </a:r>
            <a:r>
              <a:rPr lang="en-US" altLang="zh-CN" dirty="0" err="1"/>
              <a:t>openright</a:t>
            </a:r>
            <a:r>
              <a:rPr lang="en-US" altLang="zh-CN" dirty="0"/>
              <a:t>, </a:t>
            </a:r>
            <a:r>
              <a:rPr lang="en-US" altLang="zh-CN" dirty="0" err="1"/>
              <a:t>openany</a:t>
            </a:r>
            <a:endParaRPr lang="en-US" altLang="zh-CN" dirty="0"/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zh-CN" altLang="en-US" dirty="0"/>
              <a:t>数学公式</a:t>
            </a:r>
            <a:r>
              <a:rPr lang="en-US" altLang="zh-CN" dirty="0"/>
              <a:t>: </a:t>
            </a:r>
            <a:r>
              <a:rPr lang="en-US" altLang="zh-CN" dirty="0" err="1"/>
              <a:t>leqno</a:t>
            </a:r>
            <a:r>
              <a:rPr lang="en-US" altLang="zh-CN" dirty="0"/>
              <a:t> (</a:t>
            </a:r>
            <a:r>
              <a:rPr lang="zh-CN" altLang="en-US" dirty="0"/>
              <a:t>公式编号在左边</a:t>
            </a:r>
            <a:r>
              <a:rPr lang="en-US" altLang="zh-CN" dirty="0"/>
              <a:t>), </a:t>
            </a:r>
            <a:r>
              <a:rPr lang="en-US" altLang="zh-CN" dirty="0" err="1"/>
              <a:t>fleqn</a:t>
            </a:r>
            <a:r>
              <a:rPr lang="en-US" altLang="zh-CN" dirty="0"/>
              <a:t> (</a:t>
            </a:r>
            <a:r>
              <a:rPr lang="zh-CN" altLang="en-US" dirty="0"/>
              <a:t>靠左显示行间公式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23A1A-7B34-4D2E-9078-6451156CF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72"/>
          <a:stretch/>
        </p:blipFill>
        <p:spPr>
          <a:xfrm>
            <a:off x="838200" y="1640584"/>
            <a:ext cx="9632515" cy="60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18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C86DD-CAEB-4CFD-B54A-5EC1271A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dirty="0"/>
              <a:t>导言区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F42A6-D0C4-460F-A783-599D61185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70C0"/>
                </a:solidFill>
              </a:rPr>
              <a:t>\</a:t>
            </a:r>
            <a:r>
              <a:rPr lang="en-US" altLang="zh-CN" dirty="0" err="1">
                <a:solidFill>
                  <a:srgbClr val="0070C0"/>
                </a:solidFill>
              </a:rPr>
              <a:t>documentclass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zh-CN" altLang="en-US" dirty="0"/>
              <a:t>和 </a:t>
            </a:r>
            <a:r>
              <a:rPr lang="en-US" altLang="zh-CN" dirty="0">
                <a:solidFill>
                  <a:srgbClr val="0070C0"/>
                </a:solidFill>
              </a:rPr>
              <a:t>\begin{document} </a:t>
            </a:r>
            <a:r>
              <a:rPr lang="zh-CN" altLang="en-US" dirty="0"/>
              <a:t>之间的区域</a:t>
            </a:r>
            <a:endParaRPr lang="en-US" altLang="zh-CN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导言区用于放置 全局控制命令</a:t>
            </a:r>
            <a:r>
              <a:rPr lang="en-US" altLang="zh-CN" dirty="0"/>
              <a:t>, </a:t>
            </a:r>
            <a:r>
              <a:rPr lang="zh-CN" altLang="en-US" dirty="0"/>
              <a:t>如</a:t>
            </a:r>
            <a:r>
              <a:rPr lang="en-US" altLang="zh-CN" dirty="0"/>
              <a:t>: </a:t>
            </a:r>
            <a:r>
              <a:rPr lang="zh-CN" altLang="en-US" dirty="0"/>
              <a:t>调用宏包</a:t>
            </a:r>
            <a:r>
              <a:rPr lang="en-US" altLang="zh-CN" dirty="0"/>
              <a:t>, </a:t>
            </a:r>
            <a:r>
              <a:rPr lang="zh-CN" altLang="en-US" dirty="0"/>
              <a:t>设置页面大小</a:t>
            </a:r>
            <a:r>
              <a:rPr lang="en-US" altLang="zh-CN" dirty="0"/>
              <a:t>, ...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放在导言区的命令对整个文档都起作用</a:t>
            </a:r>
          </a:p>
        </p:txBody>
      </p:sp>
    </p:spTree>
    <p:extLst>
      <p:ext uri="{BB962C8B-B14F-4D97-AF65-F5344CB8AC3E}">
        <p14:creationId xmlns:p14="http://schemas.microsoft.com/office/powerpoint/2010/main" val="2510045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FF2B8-2B77-4673-9F6F-20032D5EE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宏包</a:t>
            </a:r>
            <a:r>
              <a:rPr lang="en-US" altLang="zh-CN" b="1" dirty="0"/>
              <a:t>(Package): LaTeX</a:t>
            </a:r>
            <a:r>
              <a:rPr lang="zh-CN" altLang="en-US" b="1" dirty="0"/>
              <a:t>功能的扩展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100E6-27D1-439C-BDA5-D17F6B908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宏包调用方法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如果宏包不带选项，则可以多个一起调用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常用宏包：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chemeClr val="accent1"/>
                </a:solidFill>
              </a:rPr>
              <a:t>geometry, </a:t>
            </a:r>
            <a:r>
              <a:rPr lang="en-US" altLang="zh-CN" dirty="0" err="1">
                <a:solidFill>
                  <a:schemeClr val="accent1"/>
                </a:solidFill>
              </a:rPr>
              <a:t>fancyhdr</a:t>
            </a:r>
            <a:r>
              <a:rPr lang="en-US" altLang="zh-CN" dirty="0">
                <a:solidFill>
                  <a:schemeClr val="accent1"/>
                </a:solidFill>
              </a:rPr>
              <a:t>, </a:t>
            </a:r>
            <a:r>
              <a:rPr lang="en-US" altLang="zh-CN" dirty="0" err="1">
                <a:solidFill>
                  <a:schemeClr val="accent1"/>
                </a:solidFill>
              </a:rPr>
              <a:t>natbib</a:t>
            </a:r>
            <a:r>
              <a:rPr lang="en-US" altLang="zh-CN" dirty="0">
                <a:solidFill>
                  <a:schemeClr val="accent1"/>
                </a:solidFill>
              </a:rPr>
              <a:t>, float, caption</a:t>
            </a:r>
          </a:p>
          <a:p>
            <a:pPr lvl="2"/>
            <a:r>
              <a:rPr lang="en-US" altLang="zh-CN" dirty="0" err="1">
                <a:solidFill>
                  <a:schemeClr val="accent1"/>
                </a:solidFill>
              </a:rPr>
              <a:t>amsmath</a:t>
            </a:r>
            <a:r>
              <a:rPr lang="en-US" altLang="zh-CN" dirty="0">
                <a:solidFill>
                  <a:schemeClr val="accent1"/>
                </a:solidFill>
              </a:rPr>
              <a:t>, </a:t>
            </a:r>
            <a:r>
              <a:rPr lang="en-US" altLang="zh-CN" dirty="0" err="1">
                <a:solidFill>
                  <a:schemeClr val="accent1"/>
                </a:solidFill>
              </a:rPr>
              <a:t>amssymb</a:t>
            </a:r>
            <a:r>
              <a:rPr lang="en-US" altLang="zh-CN" dirty="0">
                <a:solidFill>
                  <a:schemeClr val="accent1"/>
                </a:solidFill>
              </a:rPr>
              <a:t>, </a:t>
            </a:r>
            <a:r>
              <a:rPr lang="en-US" altLang="zh-CN" dirty="0" err="1">
                <a:solidFill>
                  <a:schemeClr val="accent1"/>
                </a:solidFill>
              </a:rPr>
              <a:t>amsfonts</a:t>
            </a:r>
            <a:r>
              <a:rPr lang="en-US" altLang="zh-CN" dirty="0">
                <a:solidFill>
                  <a:schemeClr val="accent1"/>
                </a:solidFill>
              </a:rPr>
              <a:t>, </a:t>
            </a:r>
            <a:r>
              <a:rPr lang="en-US" altLang="zh-CN" dirty="0" err="1">
                <a:solidFill>
                  <a:schemeClr val="accent1"/>
                </a:solidFill>
              </a:rPr>
              <a:t>amsthm</a:t>
            </a:r>
            <a:r>
              <a:rPr lang="en-US" altLang="zh-CN" dirty="0">
                <a:solidFill>
                  <a:schemeClr val="accent1"/>
                </a:solidFill>
              </a:rPr>
              <a:t>, </a:t>
            </a:r>
            <a:r>
              <a:rPr lang="en-US" altLang="zh-CN" dirty="0" err="1">
                <a:solidFill>
                  <a:schemeClr val="accent1"/>
                </a:solidFill>
              </a:rPr>
              <a:t>ntheorem</a:t>
            </a:r>
            <a:r>
              <a:rPr lang="en-US" altLang="zh-CN" dirty="0">
                <a:solidFill>
                  <a:schemeClr val="accent1"/>
                </a:solidFill>
              </a:rPr>
              <a:t>, </a:t>
            </a:r>
            <a:r>
              <a:rPr lang="en-US" altLang="zh-CN" dirty="0" err="1">
                <a:solidFill>
                  <a:schemeClr val="accent1"/>
                </a:solidFill>
              </a:rPr>
              <a:t>bm</a:t>
            </a:r>
            <a:r>
              <a:rPr lang="en-US" altLang="zh-CN" dirty="0">
                <a:solidFill>
                  <a:schemeClr val="accent1"/>
                </a:solidFill>
              </a:rPr>
              <a:t>, </a:t>
            </a:r>
            <a:r>
              <a:rPr lang="en-US" altLang="zh-CN" dirty="0" err="1">
                <a:solidFill>
                  <a:schemeClr val="accent1"/>
                </a:solidFill>
              </a:rPr>
              <a:t>mathtoos</a:t>
            </a:r>
            <a:endParaRPr lang="en-US" altLang="zh-CN" dirty="0">
              <a:solidFill>
                <a:schemeClr val="accent1"/>
              </a:solidFill>
            </a:endParaRPr>
          </a:p>
          <a:p>
            <a:pPr lvl="2"/>
            <a:r>
              <a:rPr lang="en-US" altLang="zh-CN" dirty="0" err="1">
                <a:solidFill>
                  <a:schemeClr val="accent1"/>
                </a:solidFill>
              </a:rPr>
              <a:t>xcolor</a:t>
            </a:r>
            <a:r>
              <a:rPr lang="en-US" altLang="zh-CN" dirty="0">
                <a:solidFill>
                  <a:schemeClr val="accent1"/>
                </a:solidFill>
              </a:rPr>
              <a:t>, </a:t>
            </a:r>
            <a:r>
              <a:rPr lang="en-US" altLang="zh-CN" dirty="0" err="1">
                <a:solidFill>
                  <a:schemeClr val="accent1"/>
                </a:solidFill>
              </a:rPr>
              <a:t>graphicx</a:t>
            </a:r>
            <a:r>
              <a:rPr lang="en-US" altLang="zh-CN" dirty="0">
                <a:solidFill>
                  <a:schemeClr val="accent1"/>
                </a:solidFill>
              </a:rPr>
              <a:t>, subfigure, </a:t>
            </a:r>
            <a:r>
              <a:rPr lang="en-US" altLang="zh-CN" dirty="0" err="1">
                <a:solidFill>
                  <a:schemeClr val="accent1"/>
                </a:solidFill>
              </a:rPr>
              <a:t>epstopdf</a:t>
            </a:r>
            <a:endParaRPr lang="en-US" altLang="zh-CN" dirty="0">
              <a:solidFill>
                <a:schemeClr val="accent1"/>
              </a:solidFill>
            </a:endParaRPr>
          </a:p>
          <a:p>
            <a:pPr lvl="2"/>
            <a:r>
              <a:rPr lang="en-US" altLang="zh-CN" dirty="0" err="1">
                <a:solidFill>
                  <a:schemeClr val="accent1"/>
                </a:solidFill>
              </a:rPr>
              <a:t>longtable</a:t>
            </a:r>
            <a:r>
              <a:rPr lang="en-US" altLang="zh-CN" dirty="0">
                <a:solidFill>
                  <a:schemeClr val="accent1"/>
                </a:solidFill>
              </a:rPr>
              <a:t>, </a:t>
            </a:r>
            <a:r>
              <a:rPr lang="en-US" altLang="zh-CN" dirty="0" err="1">
                <a:solidFill>
                  <a:schemeClr val="accent1"/>
                </a:solidFill>
              </a:rPr>
              <a:t>colortbl</a:t>
            </a:r>
            <a:r>
              <a:rPr lang="en-US" altLang="zh-CN" dirty="0">
                <a:solidFill>
                  <a:schemeClr val="accent1"/>
                </a:solidFill>
              </a:rPr>
              <a:t>, </a:t>
            </a:r>
            <a:r>
              <a:rPr lang="en-US" altLang="zh-CN" dirty="0" err="1">
                <a:solidFill>
                  <a:schemeClr val="accent1"/>
                </a:solidFill>
              </a:rPr>
              <a:t>tcolorbox</a:t>
            </a:r>
            <a:r>
              <a:rPr lang="en-US" altLang="zh-CN" dirty="0">
                <a:solidFill>
                  <a:schemeClr val="accent1"/>
                </a:solidFill>
              </a:rPr>
              <a:t>, </a:t>
            </a:r>
            <a:r>
              <a:rPr lang="en-US" altLang="zh-CN" dirty="0" err="1">
                <a:solidFill>
                  <a:schemeClr val="accent1"/>
                </a:solidFill>
              </a:rPr>
              <a:t>mdframed</a:t>
            </a:r>
            <a:endParaRPr lang="en-US" altLang="zh-CN" dirty="0">
              <a:solidFill>
                <a:schemeClr val="accent1"/>
              </a:solidFill>
            </a:endParaRPr>
          </a:p>
          <a:p>
            <a:pPr lvl="2"/>
            <a:r>
              <a:rPr lang="en-US" altLang="zh-CN" dirty="0">
                <a:solidFill>
                  <a:schemeClr val="accent1"/>
                </a:solidFill>
              </a:rPr>
              <a:t>algorithm, </a:t>
            </a:r>
            <a:r>
              <a:rPr lang="en-US" altLang="zh-CN" dirty="0" err="1">
                <a:solidFill>
                  <a:schemeClr val="accent1"/>
                </a:solidFill>
              </a:rPr>
              <a:t>algpseudocode</a:t>
            </a:r>
            <a:r>
              <a:rPr lang="en-US" altLang="zh-CN" dirty="0">
                <a:solidFill>
                  <a:schemeClr val="accent1"/>
                </a:solidFill>
              </a:rPr>
              <a:t>, listings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2EC45C-9854-4EDE-9E3F-F426F624C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69213"/>
            <a:ext cx="9254067" cy="5950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126CD0-29BE-4133-8C09-C909EF2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732" y="3429000"/>
            <a:ext cx="9728200" cy="111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2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ACA5-321A-4123-B7EA-3934E60F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提纲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B815B-64A1-49EB-9B84-6514AA5EE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3200" dirty="0">
                <a:solidFill>
                  <a:schemeClr val="accent1"/>
                </a:solidFill>
                <a:cs typeface="+mn-ea"/>
                <a:sym typeface="+mn-lt"/>
              </a:rPr>
              <a:t>LaTeX</a:t>
            </a:r>
            <a:r>
              <a:rPr lang="zh-CN" altLang="en-US" sz="3200" dirty="0">
                <a:solidFill>
                  <a:schemeClr val="accent1"/>
                </a:solidFill>
                <a:cs typeface="+mn-ea"/>
                <a:sym typeface="+mn-lt"/>
              </a:rPr>
              <a:t>简介</a:t>
            </a:r>
            <a:endParaRPr lang="en-US" altLang="zh-CN" sz="3200" dirty="0">
              <a:solidFill>
                <a:schemeClr val="accent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3200" dirty="0">
                <a:cs typeface="+mn-ea"/>
                <a:sym typeface="+mn-lt"/>
              </a:rPr>
              <a:t>LaTeX</a:t>
            </a:r>
            <a:r>
              <a:rPr lang="zh-CN" altLang="en-US" sz="3200" dirty="0">
                <a:cs typeface="+mn-ea"/>
                <a:sym typeface="+mn-lt"/>
              </a:rPr>
              <a:t>排版</a:t>
            </a:r>
          </a:p>
        </p:txBody>
      </p:sp>
    </p:spTree>
    <p:extLst>
      <p:ext uri="{BB962C8B-B14F-4D97-AF65-F5344CB8AC3E}">
        <p14:creationId xmlns:p14="http://schemas.microsoft.com/office/powerpoint/2010/main" val="3022217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E9744-A838-4817-8BC2-51374176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LaTeX</a:t>
            </a:r>
            <a:r>
              <a:rPr lang="zh-CN" altLang="en-US" b="1" dirty="0"/>
              <a:t>示例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601D0-C7C0-4705-888E-95B3C4274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12" y="1714948"/>
            <a:ext cx="6507003" cy="4777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447091-5E6E-4528-B169-F76D5C193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365" y="186378"/>
            <a:ext cx="4655323" cy="648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6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9BA6B-5890-4E0D-BA22-52588492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b="1"/>
              <a:t>标题部分</a:t>
            </a:r>
            <a:endParaRPr lang="zh-CN" alt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9C3DF-6EAA-465F-A632-9F08A47F4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56762" cy="435133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>
                <a:solidFill>
                  <a:srgbClr val="0070C0"/>
                </a:solidFill>
              </a:rPr>
              <a:t>\title{</a:t>
            </a:r>
            <a:r>
              <a:rPr lang="zh-CN" altLang="en-US">
                <a:solidFill>
                  <a:srgbClr val="0070C0"/>
                </a:solidFill>
              </a:rPr>
              <a:t>标题</a:t>
            </a:r>
            <a:r>
              <a:rPr lang="en-US" altLang="zh-CN">
                <a:solidFill>
                  <a:srgbClr val="0070C0"/>
                </a:solidFill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altLang="zh-CN">
                <a:solidFill>
                  <a:srgbClr val="0070C0"/>
                </a:solidFill>
              </a:rPr>
              <a:t>\author{</a:t>
            </a:r>
            <a:r>
              <a:rPr lang="zh-CN" altLang="en-US">
                <a:solidFill>
                  <a:srgbClr val="0070C0"/>
                </a:solidFill>
              </a:rPr>
              <a:t>作者</a:t>
            </a:r>
            <a:r>
              <a:rPr lang="en-US" altLang="zh-CN">
                <a:solidFill>
                  <a:srgbClr val="0070C0"/>
                </a:solidFill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altLang="zh-CN">
                <a:solidFill>
                  <a:srgbClr val="0070C0"/>
                </a:solidFill>
              </a:rPr>
              <a:t>\date{</a:t>
            </a:r>
            <a:r>
              <a:rPr lang="zh-CN" altLang="en-US">
                <a:solidFill>
                  <a:srgbClr val="0070C0"/>
                </a:solidFill>
              </a:rPr>
              <a:t>日期</a:t>
            </a:r>
            <a:r>
              <a:rPr lang="en-US" altLang="zh-CN">
                <a:solidFill>
                  <a:srgbClr val="0070C0"/>
                </a:solidFill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altLang="zh-CN">
                <a:solidFill>
                  <a:srgbClr val="0070C0"/>
                </a:solidFill>
              </a:rPr>
              <a:t>\maketitle</a:t>
            </a:r>
            <a:r>
              <a:rPr lang="zh-CN" altLang="en-US"/>
              <a:t>：生成标题的命令，不能省略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4EF58-7580-4D9B-B448-65891E95D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163" y="365125"/>
            <a:ext cx="4682636" cy="2038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2700D5-0E7C-4494-886A-2BDAF77CC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163" y="2719393"/>
            <a:ext cx="4682636" cy="377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77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9BA6B-5890-4E0D-BA22-52588492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b="1"/>
              <a:t>标题部分</a:t>
            </a:r>
            <a:endParaRPr lang="zh-CN" alt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227855-4583-4FD7-8432-A14ADF4DE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7" y="1828799"/>
            <a:ext cx="6043246" cy="4772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0EE922-0FF3-4EFF-B0AD-FB40773B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488" y="2654360"/>
            <a:ext cx="6118832" cy="270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1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0FEC3-1986-47CB-A25D-3AD3FF155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摘要 </a:t>
            </a:r>
            <a:r>
              <a:rPr lang="en-US" altLang="zh-CN" b="1" dirty="0"/>
              <a:t>-- Abstract</a:t>
            </a:r>
            <a:endParaRPr lang="zh-CN" alt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37FE2-A075-4171-B056-F866DC1D0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7111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\begin{abstract}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    ……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\end{abstract}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24981-966D-4B1F-96AA-52FDD8A5B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575" y="1825625"/>
            <a:ext cx="7222074" cy="2592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585FEF-FD7E-4DEF-A7DB-C1630FFD24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5" t="13253" r="5332" b="6354"/>
          <a:stretch/>
        </p:blipFill>
        <p:spPr>
          <a:xfrm>
            <a:off x="4423575" y="4568664"/>
            <a:ext cx="7392152" cy="145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84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1FE1-0E9F-40D0-97F4-E1D19BCB3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章节命令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7AC01-879E-4049-82BA-D26CFD376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</a:rPr>
              <a:t>book</a:t>
            </a:r>
            <a:r>
              <a:rPr lang="zh-CN" altLang="en-US" dirty="0"/>
              <a:t>类中的自动编号的章节有：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</a:rPr>
              <a:t>\chapter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</a:rPr>
              <a:t>\section, \subsection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</a:rPr>
              <a:t>article</a:t>
            </a:r>
            <a:r>
              <a:rPr lang="zh-CN" altLang="en-US" dirty="0"/>
              <a:t>类中的自动编号的章节有</a:t>
            </a:r>
            <a:r>
              <a:rPr lang="en-US" altLang="zh-CN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</a:rPr>
              <a:t>\section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</a:rPr>
              <a:t>\subsection, \subsubsection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752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CF915F-7275-42E3-8CE6-E8B7C4BD3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481" y="232267"/>
            <a:ext cx="6120665" cy="2115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9896E6-F067-4C57-AFDD-D415196FB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Section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6CE19-15A7-4149-99AE-FB6C036FC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19383"/>
            <a:ext cx="8988883" cy="336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61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39CF1-B3CE-4859-8F8F-F2576425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排版基础：</a:t>
            </a:r>
            <a:r>
              <a:rPr lang="zh-CN" altLang="en-US" dirty="0"/>
              <a:t>换行、分段、分页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C0F2A-5D90-44F0-99BE-439144289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换行：</a:t>
            </a:r>
            <a:r>
              <a:rPr lang="en-US" altLang="zh-CN" dirty="0">
                <a:solidFill>
                  <a:schemeClr val="accent1"/>
                </a:solidFill>
              </a:rPr>
              <a:t>\\</a:t>
            </a:r>
            <a:r>
              <a:rPr lang="en-US" altLang="zh-CN" dirty="0"/>
              <a:t> </a:t>
            </a:r>
            <a:r>
              <a:rPr lang="zh-CN" altLang="en-US" dirty="0"/>
              <a:t>或者 </a:t>
            </a: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US" altLang="zh-CN" dirty="0" err="1">
                <a:solidFill>
                  <a:schemeClr val="accent1"/>
                </a:solidFill>
              </a:rPr>
              <a:t>linebreak</a:t>
            </a:r>
            <a:r>
              <a:rPr lang="en-US" altLang="zh-CN" dirty="0">
                <a:solidFill>
                  <a:schemeClr val="accent1"/>
                </a:solidFill>
              </a:rPr>
              <a:t>   </a:t>
            </a:r>
            <a:r>
              <a:rPr lang="zh-CN" altLang="en-US" dirty="0"/>
              <a:t>（表格中使用较多）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分段：空行 或 </a:t>
            </a:r>
            <a:r>
              <a:rPr lang="en-US" altLang="zh-CN" dirty="0"/>
              <a:t>\par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分页：</a:t>
            </a: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US" altLang="zh-CN" dirty="0" err="1">
                <a:solidFill>
                  <a:schemeClr val="accent1"/>
                </a:solidFill>
              </a:rPr>
              <a:t>newpage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US" altLang="zh-CN" dirty="0" err="1">
                <a:solidFill>
                  <a:schemeClr val="accent1"/>
                </a:solidFill>
              </a:rPr>
              <a:t>clearpage</a:t>
            </a:r>
            <a:r>
              <a:rPr lang="en-US" altLang="zh-CN" dirty="0">
                <a:solidFill>
                  <a:schemeClr val="accent1"/>
                </a:solidFill>
              </a:rPr>
              <a:t> </a:t>
            </a:r>
            <a:r>
              <a:rPr lang="zh-CN" altLang="en-US" dirty="0"/>
              <a:t>或 </a:t>
            </a: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US" altLang="zh-CN" dirty="0" err="1">
                <a:solidFill>
                  <a:schemeClr val="accent1"/>
                </a:solidFill>
              </a:rPr>
              <a:t>pagebreak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/>
              <a:t>行间距：行间距伸展因子 </a:t>
            </a:r>
            <a:r>
              <a:rPr lang="en-US" altLang="zh-CN" dirty="0">
                <a:solidFill>
                  <a:srgbClr val="0070C0"/>
                </a:solidFill>
              </a:rPr>
              <a:t>\</a:t>
            </a:r>
            <a:r>
              <a:rPr lang="en-US" altLang="zh-CN" dirty="0" err="1">
                <a:solidFill>
                  <a:srgbClr val="0070C0"/>
                </a:solidFill>
              </a:rPr>
              <a:t>baselinestretch</a:t>
            </a:r>
            <a:r>
              <a:rPr lang="en-US" altLang="zh-CN" dirty="0"/>
              <a:t> </a:t>
            </a:r>
            <a:r>
              <a:rPr lang="zh-CN" altLang="en-US" dirty="0"/>
              <a:t>或伸展命令 </a:t>
            </a:r>
            <a:r>
              <a:rPr lang="en-US" altLang="zh-CN" dirty="0">
                <a:solidFill>
                  <a:srgbClr val="0070C0"/>
                </a:solidFill>
              </a:rPr>
              <a:t>\</a:t>
            </a:r>
            <a:r>
              <a:rPr lang="en-US" altLang="zh-CN" dirty="0" err="1">
                <a:solidFill>
                  <a:srgbClr val="0070C0"/>
                </a:solidFill>
              </a:rPr>
              <a:t>linespread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4880C9-34ED-4110-BA34-D0A4B8559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734" y="4488101"/>
            <a:ext cx="10981287" cy="99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8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9B46A-ED7F-4446-A9D8-FCFEF8306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目录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E6FC47-D8D9-4126-B922-806409A820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59" t="11717" r="7533" b="8904"/>
          <a:stretch/>
        </p:blipFill>
        <p:spPr>
          <a:xfrm>
            <a:off x="6096000" y="1741539"/>
            <a:ext cx="5779008" cy="44906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3E741F-AAAE-4E0A-B76B-1DE86EEBE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93685"/>
            <a:ext cx="4361905" cy="5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72BCA-4F11-421C-BC95-17EB0FAF6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文档的分割处理</a:t>
            </a:r>
            <a:r>
              <a:rPr lang="en-US" altLang="zh-CN" b="1" dirty="0"/>
              <a:t>: </a:t>
            </a:r>
            <a:r>
              <a:rPr lang="en-US" altLang="zh-CN" b="1" dirty="0">
                <a:solidFill>
                  <a:srgbClr val="0070C0"/>
                </a:solidFill>
              </a:rPr>
              <a:t>\input </a:t>
            </a:r>
            <a:r>
              <a:rPr lang="zh-CN" altLang="en-US" b="1" dirty="0"/>
              <a:t>与 </a:t>
            </a:r>
            <a:r>
              <a:rPr lang="en-US" altLang="zh-CN" b="1" dirty="0">
                <a:solidFill>
                  <a:srgbClr val="0070C0"/>
                </a:solidFill>
              </a:rPr>
              <a:t>\include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9C4AC-99FE-4AFD-83B8-18AEE147A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020208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文档的分割处理</a:t>
            </a:r>
            <a:r>
              <a:rPr lang="en-US" altLang="zh-CN" dirty="0"/>
              <a:t>: </a:t>
            </a:r>
            <a:r>
              <a:rPr lang="zh-CN" altLang="en-US" dirty="0"/>
              <a:t>将大文件分成几个小文件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主文件 </a:t>
            </a:r>
            <a:r>
              <a:rPr lang="en-US" altLang="zh-CN" dirty="0"/>
              <a:t>+ </a:t>
            </a:r>
            <a:r>
              <a:rPr lang="zh-CN" altLang="en-US" dirty="0"/>
              <a:t>子文件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70C0"/>
                </a:solidFill>
              </a:rPr>
              <a:t>\input{</a:t>
            </a:r>
            <a:r>
              <a:rPr lang="zh-CN" altLang="en-US" dirty="0">
                <a:solidFill>
                  <a:srgbClr val="0070C0"/>
                </a:solidFill>
              </a:rPr>
              <a:t>文件名</a:t>
            </a:r>
            <a:r>
              <a:rPr lang="en-US" altLang="zh-CN" dirty="0">
                <a:solidFill>
                  <a:srgbClr val="0070C0"/>
                </a:solidFill>
              </a:rPr>
              <a:t>} 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将指定的文件读入到当前位置</a:t>
            </a:r>
            <a:r>
              <a:rPr lang="en-US" altLang="zh-CN" dirty="0"/>
              <a:t>, </a:t>
            </a:r>
            <a:r>
              <a:rPr lang="zh-CN" altLang="en-US" dirty="0"/>
              <a:t>再进行编译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可以出现在文档的任何部分 </a:t>
            </a:r>
            <a:r>
              <a:rPr lang="en-US" altLang="zh-CN" dirty="0"/>
              <a:t>(</a:t>
            </a:r>
            <a:r>
              <a:rPr lang="zh-CN" altLang="en-US" dirty="0"/>
              <a:t>导言区或正文</a:t>
            </a:r>
            <a:r>
              <a:rPr lang="en-US" altLang="zh-CN" dirty="0"/>
              <a:t>)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可以嵌套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70C0"/>
                </a:solidFill>
              </a:rPr>
              <a:t>\include{</a:t>
            </a:r>
            <a:r>
              <a:rPr lang="zh-CN" altLang="en-US" dirty="0">
                <a:solidFill>
                  <a:srgbClr val="0070C0"/>
                </a:solidFill>
              </a:rPr>
              <a:t>文件名</a:t>
            </a:r>
            <a:r>
              <a:rPr lang="en-US" altLang="zh-CN" dirty="0">
                <a:solidFill>
                  <a:srgbClr val="0070C0"/>
                </a:solidFill>
              </a:rPr>
              <a:t>}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相当于 </a:t>
            </a:r>
            <a:r>
              <a:rPr lang="en-US" altLang="zh-CN" dirty="0">
                <a:solidFill>
                  <a:srgbClr val="0070C0"/>
                </a:solidFill>
              </a:rPr>
              <a:t>\</a:t>
            </a:r>
            <a:r>
              <a:rPr lang="en-US" altLang="zh-CN" dirty="0" err="1">
                <a:solidFill>
                  <a:srgbClr val="0070C0"/>
                </a:solidFill>
              </a:rPr>
              <a:t>clearpage</a:t>
            </a:r>
            <a:r>
              <a:rPr lang="en-US" altLang="zh-CN" dirty="0">
                <a:solidFill>
                  <a:srgbClr val="0070C0"/>
                </a:solidFill>
              </a:rPr>
              <a:t>\input{</a:t>
            </a:r>
            <a:r>
              <a:rPr lang="zh-CN" altLang="en-US" dirty="0">
                <a:solidFill>
                  <a:srgbClr val="0070C0"/>
                </a:solidFill>
              </a:rPr>
              <a:t>文件名</a:t>
            </a:r>
            <a:r>
              <a:rPr lang="en-US" altLang="zh-CN" dirty="0">
                <a:solidFill>
                  <a:srgbClr val="0070C0"/>
                </a:solidFill>
              </a:rPr>
              <a:t>}\</a:t>
            </a:r>
            <a:r>
              <a:rPr lang="en-US" altLang="zh-CN" dirty="0" err="1">
                <a:solidFill>
                  <a:srgbClr val="0070C0"/>
                </a:solidFill>
              </a:rPr>
              <a:t>clearpage</a:t>
            </a:r>
            <a:endParaRPr lang="en-US" altLang="zh-CN" dirty="0">
              <a:solidFill>
                <a:srgbClr val="0070C0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dirty="0"/>
              <a:t>只能读入 </a:t>
            </a:r>
            <a:r>
              <a:rPr lang="en-US" altLang="zh-CN" dirty="0" err="1">
                <a:solidFill>
                  <a:srgbClr val="0070C0"/>
                </a:solidFill>
              </a:rPr>
              <a:t>tex</a:t>
            </a:r>
            <a:r>
              <a:rPr lang="en-US" altLang="zh-CN" dirty="0"/>
              <a:t> </a:t>
            </a:r>
            <a:r>
              <a:rPr lang="zh-CN" altLang="en-US" dirty="0"/>
              <a:t>文件</a:t>
            </a:r>
            <a:r>
              <a:rPr lang="en-US" altLang="zh-CN" dirty="0"/>
              <a:t>; </a:t>
            </a:r>
            <a:r>
              <a:rPr lang="zh-CN" altLang="en-US" dirty="0"/>
              <a:t>只能出现在正文部分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不能嵌套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50772-375E-4FD0-AC1B-FE21F6D358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379"/>
          <a:stretch/>
        </p:blipFill>
        <p:spPr>
          <a:xfrm>
            <a:off x="7858409" y="2238191"/>
            <a:ext cx="3947310" cy="339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20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A8AF2-0992-4055-847F-066C020CD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LaTeX</a:t>
            </a:r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排版</a:t>
            </a:r>
            <a:endParaRPr lang="zh-CN" alt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D9D0-4712-4C29-8E36-B5D5B022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基本结构</a:t>
            </a:r>
            <a:endParaRPr lang="en-US" altLang="zh-CN" dirty="0"/>
          </a:p>
          <a:p>
            <a:r>
              <a:rPr lang="zh-CN" altLang="en-US" dirty="0">
                <a:solidFill>
                  <a:srgbClr val="0070C0"/>
                </a:solidFill>
              </a:rPr>
              <a:t>数学公式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/>
              <a:t>图表排版</a:t>
            </a:r>
            <a:endParaRPr lang="en-US" altLang="zh-CN" dirty="0"/>
          </a:p>
          <a:p>
            <a:r>
              <a:rPr lang="zh-CN" altLang="en-US" dirty="0"/>
              <a:t>算法排版</a:t>
            </a:r>
            <a:endParaRPr lang="en-US" altLang="zh-CN" dirty="0"/>
          </a:p>
          <a:p>
            <a:r>
              <a:rPr lang="zh-CN" altLang="en-US" dirty="0"/>
              <a:t>颜色、字体、脚注等</a:t>
            </a:r>
            <a:endParaRPr lang="en-US" altLang="zh-CN" dirty="0"/>
          </a:p>
          <a:p>
            <a:r>
              <a:rPr lang="zh-CN" altLang="en-US" dirty="0"/>
              <a:t>交叉引用</a:t>
            </a:r>
            <a:endParaRPr lang="en-US" altLang="zh-CN" dirty="0"/>
          </a:p>
          <a:p>
            <a:r>
              <a:rPr lang="zh-CN" altLang="en-US" dirty="0"/>
              <a:t>参考文献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7195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B220-D347-4EEC-8F52-79F2248FF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LaTeX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E2CE6-863F-4988-AE15-1D25E8168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2891"/>
            <a:ext cx="8441747" cy="3114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3807C1-A7D0-4CC9-BCFC-D25DFCD9B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476" y="1212273"/>
            <a:ext cx="3009524" cy="48952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94E5CF-CB7D-49C4-814D-E66CEC05D8F1}"/>
              </a:ext>
            </a:extLst>
          </p:cNvPr>
          <p:cNvSpPr/>
          <p:nvPr/>
        </p:nvSpPr>
        <p:spPr>
          <a:xfrm>
            <a:off x="8642054" y="6488668"/>
            <a:ext cx="3549946" cy="395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>
                <a:cs typeface="+mn-ea"/>
                <a:sym typeface="+mn-lt"/>
                <a:hlinkClick r:id="rId4"/>
              </a:rPr>
              <a:t>https://zh.wikipedia.org/wiki/LaTeX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5927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2BD1-CE82-4B7E-B28D-9C3BB776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b="1"/>
              <a:t>数学排版</a:t>
            </a:r>
            <a:endParaRPr lang="zh-CN" alt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E5CC4-B969-4421-94E7-9E6777124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数学排版基本要素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数学变量</a:t>
            </a:r>
            <a:r>
              <a:rPr lang="en-US" altLang="zh-CN" dirty="0"/>
              <a:t>, </a:t>
            </a:r>
            <a:r>
              <a:rPr lang="zh-CN" altLang="en-US" dirty="0"/>
              <a:t>数学函数</a:t>
            </a:r>
            <a:r>
              <a:rPr lang="en-US" altLang="zh-CN" dirty="0"/>
              <a:t>, </a:t>
            </a:r>
            <a:r>
              <a:rPr lang="zh-CN" altLang="en-US" dirty="0"/>
              <a:t>矩阵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数学符号</a:t>
            </a:r>
            <a:r>
              <a:rPr lang="en-US" altLang="zh-CN" dirty="0"/>
              <a:t>: </a:t>
            </a:r>
            <a:r>
              <a:rPr lang="zh-CN" altLang="en-US" dirty="0"/>
              <a:t>希腊字母</a:t>
            </a:r>
            <a:r>
              <a:rPr lang="en-US" altLang="zh-CN" dirty="0"/>
              <a:t>, </a:t>
            </a:r>
            <a:r>
              <a:rPr lang="zh-CN" altLang="en-US" dirty="0"/>
              <a:t>运算符</a:t>
            </a:r>
            <a:r>
              <a:rPr lang="en-US" altLang="zh-CN" dirty="0"/>
              <a:t>, </a:t>
            </a:r>
            <a:r>
              <a:rPr lang="zh-CN" altLang="en-US" dirty="0"/>
              <a:t>上下标</a:t>
            </a:r>
            <a:r>
              <a:rPr lang="en-US" altLang="zh-CN" dirty="0"/>
              <a:t>, </a:t>
            </a:r>
            <a:r>
              <a:rPr lang="zh-CN" altLang="en-US" dirty="0"/>
              <a:t>求和</a:t>
            </a:r>
            <a:r>
              <a:rPr lang="en-US" altLang="zh-CN" dirty="0"/>
              <a:t>, </a:t>
            </a:r>
            <a:r>
              <a:rPr lang="zh-CN" altLang="en-US" dirty="0"/>
              <a:t>积分</a:t>
            </a:r>
            <a:r>
              <a:rPr lang="en-US" altLang="zh-CN" dirty="0"/>
              <a:t>, </a:t>
            </a:r>
            <a:r>
              <a:rPr lang="en-US" altLang="zh-CN" i="1" dirty="0"/>
              <a:t>. . .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数学公式</a:t>
            </a:r>
            <a:r>
              <a:rPr lang="en-US" altLang="zh-CN" dirty="0"/>
              <a:t>: </a:t>
            </a:r>
            <a:r>
              <a:rPr lang="zh-CN" altLang="en-US" dirty="0"/>
              <a:t>行内公式</a:t>
            </a:r>
            <a:r>
              <a:rPr lang="en-US" altLang="zh-CN" dirty="0"/>
              <a:t>, </a:t>
            </a:r>
            <a:r>
              <a:rPr lang="zh-CN" altLang="en-US" dirty="0"/>
              <a:t>行间公式</a:t>
            </a:r>
            <a:r>
              <a:rPr lang="en-US" altLang="zh-CN" dirty="0"/>
              <a:t>, </a:t>
            </a:r>
            <a:r>
              <a:rPr lang="zh-CN" altLang="en-US" dirty="0"/>
              <a:t>多行公式</a:t>
            </a:r>
            <a:r>
              <a:rPr lang="en-US" altLang="zh-CN" dirty="0"/>
              <a:t>, </a:t>
            </a:r>
            <a:r>
              <a:rPr lang="zh-CN" altLang="en-US" dirty="0"/>
              <a:t>自动编号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定义</a:t>
            </a:r>
            <a:r>
              <a:rPr lang="en-US" altLang="zh-CN" dirty="0"/>
              <a:t>, </a:t>
            </a:r>
            <a:r>
              <a:rPr lang="zh-CN" altLang="en-US" dirty="0"/>
              <a:t>定理</a:t>
            </a:r>
            <a:r>
              <a:rPr lang="en-US" altLang="zh-CN" dirty="0"/>
              <a:t>, </a:t>
            </a:r>
            <a:r>
              <a:rPr lang="zh-CN" altLang="en-US" dirty="0"/>
              <a:t>引理</a:t>
            </a:r>
            <a:r>
              <a:rPr lang="en-US" altLang="zh-CN" dirty="0"/>
              <a:t>, </a:t>
            </a:r>
            <a:r>
              <a:rPr lang="zh-CN" altLang="en-US" dirty="0"/>
              <a:t>推论</a:t>
            </a:r>
            <a:r>
              <a:rPr lang="en-US" altLang="zh-CN" dirty="0"/>
              <a:t>, </a:t>
            </a:r>
            <a:r>
              <a:rPr lang="en-US" altLang="zh-CN" i="1" dirty="0"/>
              <a:t>. . .</a:t>
            </a:r>
            <a:r>
              <a:rPr lang="zh-CN" altLang="en-US" dirty="0"/>
              <a:t>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常用数学宏包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9800D-A467-445F-AC79-198E65812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193" y="5120425"/>
            <a:ext cx="7471230" cy="105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30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9D5CC-4840-49A5-B6B3-B57D431A5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行内公式 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&amp; 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文本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FFCC2B-D1E6-44D0-B6D0-7087A9A2B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2" y="1381637"/>
            <a:ext cx="5603473" cy="2292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4A4FAD-ADB5-4A4A-A353-D8E98C751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221" y="4059023"/>
            <a:ext cx="5252230" cy="132556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F6A9AD-8C6F-4E19-A4CA-938A23571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78400" cy="4351338"/>
          </a:xfrm>
        </p:spPr>
        <p:txBody>
          <a:bodyPr/>
          <a:lstStyle/>
          <a:p>
            <a:r>
              <a:rPr lang="zh-CN" altLang="en-US" dirty="0"/>
              <a:t>与普通文本混合排版</a:t>
            </a:r>
            <a:endParaRPr lang="en-US" altLang="zh-CN" dirty="0"/>
          </a:p>
          <a:p>
            <a:r>
              <a:rPr lang="zh-CN" altLang="en-US" dirty="0"/>
              <a:t>三种实现方式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输入</a:t>
            </a:r>
            <a:r>
              <a:rPr lang="zh-CN" altLang="en-US" dirty="0">
                <a:solidFill>
                  <a:srgbClr val="0070C0"/>
                </a:solidFill>
              </a:rPr>
              <a:t>文本</a:t>
            </a:r>
            <a:r>
              <a:rPr lang="zh-CN" altLang="en-US" dirty="0"/>
              <a:t>：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13120E-A70A-40FC-9980-25995B486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992" y="2947989"/>
            <a:ext cx="4799996" cy="5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61BB3B-3690-474A-8072-609EFFD6A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992" y="3589944"/>
            <a:ext cx="1757547" cy="5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12052D-0400-469F-82AF-E0C7DCB70A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992" y="4264881"/>
            <a:ext cx="1311429" cy="5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C2C59-588D-42A5-BB32-0E8E44EC16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992" y="5557462"/>
            <a:ext cx="5790476" cy="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22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E05FE-4F89-4953-85B4-B0B040AFD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行间公式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8CD5B-7705-4AA9-8794-A1E0C3167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包括 </a:t>
            </a:r>
            <a:r>
              <a:rPr lang="zh-CN" altLang="en-US" dirty="0">
                <a:solidFill>
                  <a:srgbClr val="0070C0"/>
                </a:solidFill>
              </a:rPr>
              <a:t>单行公式 </a:t>
            </a:r>
            <a:r>
              <a:rPr lang="zh-CN" altLang="en-US" dirty="0"/>
              <a:t>和 </a:t>
            </a:r>
            <a:r>
              <a:rPr lang="zh-CN" altLang="en-US" dirty="0">
                <a:solidFill>
                  <a:srgbClr val="0070C0"/>
                </a:solidFill>
              </a:rPr>
              <a:t>多行公式</a:t>
            </a:r>
            <a:endParaRPr lang="en-US" altLang="zh-CN" dirty="0">
              <a:solidFill>
                <a:srgbClr val="0070C0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0070C0"/>
                </a:solidFill>
              </a:rPr>
              <a:t>单行公式 → </a:t>
            </a:r>
            <a:r>
              <a:rPr lang="zh-CN" altLang="en-US" dirty="0"/>
              <a:t>一个公式</a:t>
            </a:r>
            <a:r>
              <a:rPr lang="en-US" altLang="zh-CN" dirty="0"/>
              <a:t>, </a:t>
            </a:r>
            <a:r>
              <a:rPr lang="zh-CN" altLang="en-US" dirty="0"/>
              <a:t>独占一行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多行公式 </a:t>
            </a:r>
            <a:r>
              <a:rPr lang="zh-CN" altLang="en-US" i="1" dirty="0"/>
              <a:t>→ </a:t>
            </a:r>
            <a:r>
              <a:rPr lang="zh-CN" altLang="en-US" dirty="0"/>
              <a:t>多个公式</a:t>
            </a:r>
            <a:r>
              <a:rPr lang="en-US" altLang="zh-CN" dirty="0"/>
              <a:t>, </a:t>
            </a:r>
            <a:r>
              <a:rPr lang="zh-CN" altLang="en-US" dirty="0"/>
              <a:t>每个公式独占一行 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行间公式可以编号</a:t>
            </a:r>
            <a:r>
              <a:rPr lang="en-US" altLang="zh-CN" dirty="0"/>
              <a:t>, </a:t>
            </a:r>
            <a:r>
              <a:rPr lang="zh-CN" altLang="en-US" dirty="0"/>
              <a:t>也可以不编号 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在输入多行公式时</a:t>
            </a:r>
            <a:r>
              <a:rPr lang="en-US" altLang="zh-CN" dirty="0"/>
              <a:t>, </a:t>
            </a:r>
            <a:r>
              <a:rPr lang="zh-CN" altLang="en-US" dirty="0"/>
              <a:t>对应的代码中 不能出现空行</a:t>
            </a:r>
            <a:r>
              <a:rPr lang="en-US" altLang="zh-CN" dirty="0"/>
              <a:t>!</a:t>
            </a:r>
            <a:r>
              <a:rPr lang="zh-CN" altLang="en-US" dirty="0"/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9469C-21E0-44FD-B4D5-6FC989F69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57" y="4480542"/>
            <a:ext cx="9768861" cy="19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15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DE628-823C-4D5B-BD9E-36FF83323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单行公式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85407-E48F-4F73-BFD9-467A9DCFF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0070C0"/>
                </a:solidFill>
              </a:rPr>
              <a:t>\begin{</a:t>
            </a:r>
            <a:r>
              <a:rPr lang="en-US" altLang="zh-CN" dirty="0" err="1">
                <a:solidFill>
                  <a:srgbClr val="0070C0"/>
                </a:solidFill>
              </a:rPr>
              <a:t>displaymath</a:t>
            </a:r>
            <a:r>
              <a:rPr lang="en-US" altLang="zh-CN" dirty="0">
                <a:solidFill>
                  <a:srgbClr val="0070C0"/>
                </a:solidFill>
              </a:rPr>
              <a:t>}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/>
              <a:t>…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70C0"/>
                </a:solidFill>
              </a:rPr>
              <a:t>\end{</a:t>
            </a:r>
            <a:r>
              <a:rPr lang="en-US" altLang="zh-CN" dirty="0" err="1">
                <a:solidFill>
                  <a:srgbClr val="0070C0"/>
                </a:solidFill>
              </a:rPr>
              <a:t>displaymath</a:t>
            </a:r>
            <a:r>
              <a:rPr lang="en-US" altLang="zh-CN" dirty="0">
                <a:solidFill>
                  <a:srgbClr val="0070C0"/>
                </a:solidFill>
              </a:rPr>
              <a:t>}</a:t>
            </a:r>
            <a:r>
              <a:rPr lang="zh-CN" altLang="en-US" dirty="0">
                <a:solidFill>
                  <a:srgbClr val="0070C0"/>
                </a:solidFill>
              </a:rPr>
              <a:t>   </a:t>
            </a:r>
            <a:r>
              <a:rPr lang="en-US" altLang="zh-CN" dirty="0"/>
              <a:t>(</a:t>
            </a:r>
            <a:r>
              <a:rPr lang="zh-CN" altLang="en-US" dirty="0"/>
              <a:t>无编号）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0070C0"/>
                </a:solidFill>
              </a:rPr>
              <a:t>\[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…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\]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   </a:t>
            </a:r>
            <a:r>
              <a:rPr lang="en-US" altLang="zh-CN" dirty="0" err="1">
                <a:solidFill>
                  <a:srgbClr val="0070C0"/>
                </a:solidFill>
              </a:rPr>
              <a:t>displaymath</a:t>
            </a:r>
            <a:r>
              <a:rPr lang="zh-CN" altLang="en-US" dirty="0"/>
              <a:t>的简化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0070C0"/>
                </a:solidFill>
              </a:rPr>
              <a:t>$$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…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$$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0070C0"/>
                </a:solidFill>
              </a:rPr>
              <a:t>\begin{equation} … \end{equation}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</a:rPr>
              <a:t>\</a:t>
            </a:r>
            <a:r>
              <a:rPr lang="en-US" altLang="zh-CN" dirty="0" err="1">
                <a:solidFill>
                  <a:srgbClr val="0070C0"/>
                </a:solidFill>
              </a:rPr>
              <a:t>eqno</a:t>
            </a:r>
            <a:r>
              <a:rPr lang="en-US" altLang="zh-CN" dirty="0">
                <a:solidFill>
                  <a:srgbClr val="0070C0"/>
                </a:solidFill>
              </a:rPr>
              <a:t>,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\</a:t>
            </a:r>
            <a:r>
              <a:rPr lang="en-US" altLang="zh-CN" dirty="0" err="1">
                <a:solidFill>
                  <a:srgbClr val="0070C0"/>
                </a:solidFill>
              </a:rPr>
              <a:t>nonumber</a:t>
            </a:r>
            <a:r>
              <a:rPr lang="zh-CN" altLang="en-US" dirty="0">
                <a:solidFill>
                  <a:srgbClr val="0070C0"/>
                </a:solidFill>
              </a:rPr>
              <a:t>：</a:t>
            </a:r>
            <a:r>
              <a:rPr lang="zh-CN" altLang="en-US" dirty="0"/>
              <a:t>公式不进行编号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13604-F452-42AE-9C7F-E442DEB31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506" y="2776276"/>
            <a:ext cx="5267059" cy="2154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36DA59-122E-4542-BA97-01B35EEF4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506" y="5246894"/>
            <a:ext cx="4936905" cy="124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02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2CFC6-8BDD-4314-9E9F-52DEA867B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dirty="0"/>
              <a:t>单行公式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4C1344-ED6A-4899-9937-816E7D2B2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901" y="1690688"/>
            <a:ext cx="5366949" cy="2126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0A2DD1-E02D-4AE9-A8C3-5E1D4C686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802" y="4172995"/>
            <a:ext cx="5080048" cy="90026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CE05F0-B76B-4530-B0E7-CEADFDA94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5901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公式太长时</a:t>
            </a:r>
            <a:r>
              <a:rPr lang="en-US" altLang="zh-CN" dirty="0"/>
              <a:t>, </a:t>
            </a:r>
            <a:r>
              <a:rPr lang="zh-CN" altLang="en-US" dirty="0"/>
              <a:t>可以分多行处理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equation</a:t>
            </a:r>
            <a:r>
              <a:rPr lang="en-US" altLang="zh-CN" dirty="0"/>
              <a:t> + </a:t>
            </a:r>
            <a:r>
              <a:rPr lang="en-US" altLang="zh-CN" dirty="0">
                <a:solidFill>
                  <a:schemeClr val="accent1"/>
                </a:solidFill>
              </a:rPr>
              <a:t>split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\\</a:t>
            </a:r>
            <a:r>
              <a:rPr lang="zh-CN" altLang="en-US" dirty="0">
                <a:solidFill>
                  <a:schemeClr val="accent1"/>
                </a:solidFill>
              </a:rPr>
              <a:t>：</a:t>
            </a:r>
            <a:r>
              <a:rPr lang="zh-CN" altLang="en-US" dirty="0"/>
              <a:t>进行换行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&amp;</a:t>
            </a:r>
            <a:r>
              <a:rPr lang="zh-CN" altLang="en-US" dirty="0">
                <a:solidFill>
                  <a:schemeClr val="accent1"/>
                </a:solidFill>
              </a:rPr>
              <a:t>：</a:t>
            </a:r>
            <a:r>
              <a:rPr lang="zh-CN" altLang="en-US" dirty="0"/>
              <a:t>实现对齐</a:t>
            </a:r>
          </a:p>
        </p:txBody>
      </p:sp>
    </p:spTree>
    <p:extLst>
      <p:ext uri="{BB962C8B-B14F-4D97-AF65-F5344CB8AC3E}">
        <p14:creationId xmlns:p14="http://schemas.microsoft.com/office/powerpoint/2010/main" val="2318487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0640-5BA4-415D-AE31-702E55B54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多行公式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C7288-4C95-41FD-BC50-E21EC8499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672" y="783460"/>
            <a:ext cx="6105094" cy="2645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C50ABC-76C6-4110-A8A6-19B474E467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00"/>
          <a:stretch/>
        </p:blipFill>
        <p:spPr>
          <a:xfrm>
            <a:off x="6578557" y="3863080"/>
            <a:ext cx="5613443" cy="16633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21C96-FF10-4EC9-B96A-7E1608498F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0"/>
          <a:stretch/>
        </p:blipFill>
        <p:spPr>
          <a:xfrm>
            <a:off x="6277335" y="5172456"/>
            <a:ext cx="5914665" cy="138736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EFB1A5-503B-47D1-A3E1-698871FFD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5901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多个公式</a:t>
            </a:r>
            <a:r>
              <a:rPr lang="en-US" altLang="zh-CN" dirty="0"/>
              <a:t>, </a:t>
            </a:r>
            <a:r>
              <a:rPr lang="zh-CN" altLang="en-US" dirty="0"/>
              <a:t>每个公式独占一行 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align </a:t>
            </a:r>
            <a:r>
              <a:rPr lang="zh-CN" altLang="en-US" dirty="0">
                <a:solidFill>
                  <a:schemeClr val="accent1"/>
                </a:solidFill>
              </a:rPr>
              <a:t>和 </a:t>
            </a:r>
            <a:r>
              <a:rPr lang="en-US" altLang="zh-CN" dirty="0">
                <a:solidFill>
                  <a:schemeClr val="accent1"/>
                </a:solidFill>
              </a:rPr>
              <a:t>align*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\\</a:t>
            </a:r>
            <a:r>
              <a:rPr lang="zh-CN" altLang="en-US" dirty="0">
                <a:solidFill>
                  <a:schemeClr val="accent1"/>
                </a:solidFill>
              </a:rPr>
              <a:t>：</a:t>
            </a:r>
            <a:r>
              <a:rPr lang="zh-CN" altLang="en-US" dirty="0"/>
              <a:t>进行换行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&amp;</a:t>
            </a:r>
            <a:r>
              <a:rPr lang="zh-CN" altLang="en-US" dirty="0">
                <a:solidFill>
                  <a:schemeClr val="accent1"/>
                </a:solidFill>
              </a:rPr>
              <a:t>：</a:t>
            </a:r>
            <a:r>
              <a:rPr lang="zh-CN" altLang="en-US" dirty="0"/>
              <a:t>实现对齐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US" altLang="zh-CN" dirty="0" err="1">
                <a:solidFill>
                  <a:schemeClr val="accent1"/>
                </a:solidFill>
              </a:rPr>
              <a:t>nonumber</a:t>
            </a:r>
            <a:r>
              <a:rPr lang="zh-CN" altLang="en-US" dirty="0">
                <a:solidFill>
                  <a:schemeClr val="accent1"/>
                </a:solidFill>
              </a:rPr>
              <a:t>：</a:t>
            </a:r>
            <a:r>
              <a:rPr lang="zh-CN" altLang="en-US" dirty="0"/>
              <a:t>某行公式无需编号</a:t>
            </a:r>
          </a:p>
        </p:txBody>
      </p:sp>
    </p:spTree>
    <p:extLst>
      <p:ext uri="{BB962C8B-B14F-4D97-AF65-F5344CB8AC3E}">
        <p14:creationId xmlns:p14="http://schemas.microsoft.com/office/powerpoint/2010/main" val="149963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110F5-AD44-4F71-9A1F-39619B679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子公式、符号加粗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A3347-1AE7-4CEA-B4A0-40A6FC4FB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509647" cy="2604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8B4E0F-B00B-4D9B-8654-F7B44975B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358" y="2218135"/>
            <a:ext cx="5497642" cy="1650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A59683-B75A-479B-893E-C76D1A960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53" y="5215831"/>
            <a:ext cx="3659221" cy="12727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E8F2BE-0215-4252-9A9A-9275F1190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851" y="5017274"/>
            <a:ext cx="4531810" cy="15728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8EBC06-9F0A-4C14-9301-CC998D21690D}"/>
              </a:ext>
            </a:extLst>
          </p:cNvPr>
          <p:cNvSpPr txBox="1"/>
          <p:nvPr/>
        </p:nvSpPr>
        <p:spPr>
          <a:xfrm>
            <a:off x="1032753" y="4494054"/>
            <a:ext cx="2739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\usepackage{</a:t>
            </a:r>
            <a:r>
              <a:rPr lang="en-US" altLang="zh-CN" sz="2800" dirty="0" err="1">
                <a:solidFill>
                  <a:srgbClr val="0070C0"/>
                </a:solidFill>
              </a:rPr>
              <a:t>bm</a:t>
            </a:r>
            <a:r>
              <a:rPr lang="en-US" altLang="zh-CN" sz="2800" dirty="0">
                <a:solidFill>
                  <a:srgbClr val="0070C0"/>
                </a:solidFill>
              </a:rPr>
              <a:t>}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027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E31D7-82F4-4829-AEEE-1072876EB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上下标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748228-FD5E-4B03-B0B6-35E745513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84" y="2032754"/>
            <a:ext cx="4906983" cy="1528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2EA659-80A5-4F8F-82C7-EA58C48B6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056" y="1749290"/>
            <a:ext cx="3581347" cy="132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5F60D3-33C4-4414-8A15-734F38D0C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48" y="4460605"/>
            <a:ext cx="5378810" cy="15287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FFEBA9-4FDF-4315-83D4-0098E0DE5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056" y="4377657"/>
            <a:ext cx="3950431" cy="146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9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9B249-0E7A-41BF-9536-8F512E78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分式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15D03-E440-4FA2-8122-280F529BA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66" y="2323931"/>
            <a:ext cx="5582661" cy="3181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DFDFF0-DCD1-49AD-85C8-BE1807EC7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127" y="2747388"/>
            <a:ext cx="5064394" cy="233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75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5F0B-6814-4D7F-B63F-578A9FE0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条件式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070D2-8E4B-4F1C-88B1-161B5516C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93" y="2445916"/>
            <a:ext cx="4951682" cy="2519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D3C4A-5519-4510-BABD-24A294938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366" y="2715664"/>
            <a:ext cx="4776217" cy="197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36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4A39-62EA-4019-95D3-A3E19F542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LaTeX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安装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B90D-2627-43A5-ACA8-A232AAE43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57333" cy="435133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OverLeaf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b="1" dirty="0" err="1">
                <a:cs typeface="+mn-ea"/>
                <a:sym typeface="+mn-lt"/>
              </a:rPr>
              <a:t>MiKTeX</a:t>
            </a:r>
            <a:r>
              <a:rPr lang="en-US" altLang="zh-CN" b="1" dirty="0">
                <a:cs typeface="+mn-ea"/>
                <a:sym typeface="+mn-lt"/>
              </a:rPr>
              <a:t>  + (</a:t>
            </a:r>
            <a:r>
              <a:rPr lang="en-US" altLang="zh-CN" b="1" dirty="0" err="1">
                <a:cs typeface="+mn-ea"/>
                <a:sym typeface="+mn-lt"/>
              </a:rPr>
              <a:t>TexMaker</a:t>
            </a:r>
            <a:r>
              <a:rPr lang="en-US" altLang="zh-CN" b="1" dirty="0">
                <a:cs typeface="+mn-ea"/>
                <a:sym typeface="+mn-lt"/>
              </a:rPr>
              <a:t>, VS Code)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b="1" dirty="0" err="1">
                <a:cs typeface="+mn-ea"/>
                <a:sym typeface="+mn-lt"/>
              </a:rPr>
              <a:t>MacTeX</a:t>
            </a:r>
            <a:r>
              <a:rPr lang="en-US" altLang="zh-CN" b="1" dirty="0">
                <a:cs typeface="+mn-ea"/>
                <a:sym typeface="+mn-lt"/>
              </a:rPr>
              <a:t> (Mac OSX)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b="1" dirty="0">
                <a:cs typeface="+mn-ea"/>
                <a:sym typeface="+mn-lt"/>
              </a:rPr>
              <a:t>…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4" name="Picture 2" descr="https://pic1.zhimg.com/v2-9833aa8fe7b14bd6fac031eddfbc3608_b.webp">
            <a:extLst>
              <a:ext uri="{FF2B5EF4-FFF2-40B4-BE49-F238E27FC236}">
                <a16:creationId xmlns:a16="http://schemas.microsoft.com/office/drawing/2014/main" id="{8E0AA8CF-C1FE-4149-B470-9A043828F2F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057" y="2217611"/>
            <a:ext cx="5365247" cy="267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D73A4972-D363-4664-BEAD-74E65F112B0C}"/>
              </a:ext>
            </a:extLst>
          </p:cNvPr>
          <p:cNvSpPr/>
          <p:nvPr/>
        </p:nvSpPr>
        <p:spPr>
          <a:xfrm>
            <a:off x="8339663" y="6462251"/>
            <a:ext cx="3852337" cy="395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>
                <a:cs typeface="+mn-ea"/>
                <a:sym typeface="+mn-lt"/>
                <a:hlinkClick r:id="rId3"/>
              </a:rPr>
              <a:t>https://zhuanlan.zhihu.com/p/38178015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8896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A1B3E-D563-4503-A7D4-781DCD00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Equation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C06AF5-7B16-4A37-81C1-6DAA736F1175}"/>
              </a:ext>
            </a:extLst>
          </p:cNvPr>
          <p:cNvSpPr/>
          <p:nvPr/>
        </p:nvSpPr>
        <p:spPr>
          <a:xfrm>
            <a:off x="7615041" y="6492875"/>
            <a:ext cx="4576959" cy="395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>
                <a:cs typeface="+mn-ea"/>
                <a:sym typeface="+mn-lt"/>
                <a:hlinkClick r:id="rId2"/>
              </a:rPr>
              <a:t>https://latex.codecogs.com/eqneditor/editor.php</a:t>
            </a:r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639974-1971-43BA-A6DB-547A95834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816" y="1641465"/>
            <a:ext cx="10015728" cy="45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93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60B31-3EC0-4402-A31B-2A2AFE968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Equation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F3CDC-69A7-4C50-88B3-B1F36197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75021" cy="50048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err="1">
                <a:cs typeface="+mn-ea"/>
                <a:sym typeface="+mn-lt"/>
              </a:rPr>
              <a:t>Mathpix</a:t>
            </a:r>
            <a:r>
              <a:rPr lang="en-US" altLang="zh-CN" b="1" dirty="0">
                <a:cs typeface="+mn-ea"/>
                <a:sym typeface="+mn-lt"/>
              </a:rPr>
              <a:t> Snip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4FA4AF-65C8-4C88-BF20-3B1F6B1EEBB2}"/>
              </a:ext>
            </a:extLst>
          </p:cNvPr>
          <p:cNvSpPr/>
          <p:nvPr/>
        </p:nvSpPr>
        <p:spPr>
          <a:xfrm>
            <a:off x="7469810" y="5797453"/>
            <a:ext cx="4722190" cy="1060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cs typeface="+mn-ea"/>
                <a:sym typeface="+mn-lt"/>
                <a:hlinkClick r:id="rId2"/>
              </a:rPr>
              <a:t>https://www.bilibili.com/video/BV1bb4y1U7Kd/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  <a:hlinkClick r:id="rId3"/>
              </a:rPr>
              <a:t>https://mathpix.com/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  <a:hlinkClick r:id="rId4"/>
              </a:rPr>
              <a:t>https://github.com/lukas-blecher/LaTeX-OCR</a:t>
            </a:r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1E507-D647-42BB-BBD0-4DF5889B1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221" y="777552"/>
            <a:ext cx="8380678" cy="491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59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A8AF2-0992-4055-847F-066C020CD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LaTeX</a:t>
            </a:r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排版</a:t>
            </a:r>
            <a:endParaRPr lang="zh-CN" alt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D9D0-4712-4C29-8E36-B5D5B022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基本结构</a:t>
            </a:r>
            <a:endParaRPr lang="en-US" altLang="zh-CN" dirty="0"/>
          </a:p>
          <a:p>
            <a:r>
              <a:rPr lang="zh-CN" altLang="en-US" dirty="0"/>
              <a:t>数学公式</a:t>
            </a:r>
            <a:endParaRPr lang="en-US" altLang="zh-CN" dirty="0"/>
          </a:p>
          <a:p>
            <a:r>
              <a:rPr lang="zh-CN" altLang="en-US" dirty="0">
                <a:solidFill>
                  <a:srgbClr val="0070C0"/>
                </a:solidFill>
              </a:rPr>
              <a:t>图表排版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/>
              <a:t>算法排版</a:t>
            </a:r>
            <a:endParaRPr lang="en-US" altLang="zh-CN" dirty="0"/>
          </a:p>
          <a:p>
            <a:r>
              <a:rPr lang="zh-CN" altLang="en-US" dirty="0"/>
              <a:t>颜色、字体、脚注等</a:t>
            </a:r>
            <a:endParaRPr lang="en-US" altLang="zh-CN" dirty="0"/>
          </a:p>
          <a:p>
            <a:r>
              <a:rPr lang="zh-CN" altLang="en-US" dirty="0"/>
              <a:t>交叉引用</a:t>
            </a:r>
            <a:endParaRPr lang="en-US" altLang="zh-CN" dirty="0"/>
          </a:p>
          <a:p>
            <a:r>
              <a:rPr lang="zh-CN" altLang="en-US" dirty="0"/>
              <a:t>参考文献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9066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2689B-4EF5-4B1D-BD61-A7EE149F4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图的排版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0D6B9-3410-4BC1-A127-B5304A92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70C0"/>
                </a:solidFill>
              </a:rPr>
              <a:t>\usepackage{</a:t>
            </a:r>
            <a:r>
              <a:rPr lang="en-US" altLang="zh-CN" dirty="0" err="1">
                <a:solidFill>
                  <a:srgbClr val="0070C0"/>
                </a:solidFill>
              </a:rPr>
              <a:t>graphicx</a:t>
            </a:r>
            <a:r>
              <a:rPr lang="en-US" altLang="zh-CN" dirty="0">
                <a:solidFill>
                  <a:srgbClr val="0070C0"/>
                </a:solidFill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70C0"/>
                </a:solidFill>
              </a:rPr>
              <a:t>\</a:t>
            </a:r>
            <a:r>
              <a:rPr lang="en-US" altLang="zh-CN" dirty="0" err="1">
                <a:solidFill>
                  <a:srgbClr val="0070C0"/>
                </a:solidFill>
              </a:rPr>
              <a:t>includegraphics</a:t>
            </a:r>
            <a:r>
              <a:rPr lang="en-US" altLang="zh-CN" dirty="0">
                <a:solidFill>
                  <a:srgbClr val="0070C0"/>
                </a:solidFill>
              </a:rPr>
              <a:t>[</a:t>
            </a:r>
            <a:r>
              <a:rPr lang="zh-CN" altLang="en-US" dirty="0">
                <a:solidFill>
                  <a:srgbClr val="0070C0"/>
                </a:solidFill>
              </a:rPr>
              <a:t>选项</a:t>
            </a:r>
            <a:r>
              <a:rPr lang="en-US" altLang="zh-CN" dirty="0">
                <a:solidFill>
                  <a:srgbClr val="0070C0"/>
                </a:solidFill>
              </a:rPr>
              <a:t>]{</a:t>
            </a:r>
            <a:r>
              <a:rPr lang="zh-CN" altLang="en-US" dirty="0">
                <a:solidFill>
                  <a:srgbClr val="0070C0"/>
                </a:solidFill>
              </a:rPr>
              <a:t>图形文件名</a:t>
            </a:r>
            <a:r>
              <a:rPr lang="en-US" altLang="zh-CN" dirty="0">
                <a:solidFill>
                  <a:srgbClr val="0070C0"/>
                </a:solidFill>
              </a:rPr>
              <a:t>}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endParaRPr lang="en-US" altLang="zh-CN" dirty="0">
              <a:solidFill>
                <a:srgbClr val="0070C0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dirty="0"/>
              <a:t>格式：</a:t>
            </a:r>
            <a:r>
              <a:rPr lang="en-US" altLang="zh-CN" dirty="0"/>
              <a:t>pdf, jpg, </a:t>
            </a:r>
            <a:r>
              <a:rPr lang="en-US" altLang="zh-CN" dirty="0" err="1"/>
              <a:t>png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选项：</a:t>
            </a:r>
            <a:endParaRPr lang="en-US" altLang="zh-CN" dirty="0"/>
          </a:p>
          <a:p>
            <a:pPr lvl="2">
              <a:lnSpc>
                <a:spcPct val="120000"/>
              </a:lnSpc>
            </a:pPr>
            <a:r>
              <a:rPr lang="en-US" altLang="zh-CN" dirty="0"/>
              <a:t>width, height</a:t>
            </a:r>
          </a:p>
          <a:p>
            <a:pPr lvl="2">
              <a:lnSpc>
                <a:spcPct val="120000"/>
              </a:lnSpc>
            </a:pPr>
            <a:r>
              <a:rPr lang="en-US" altLang="zh-CN" dirty="0"/>
              <a:t>scale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42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89058-0438-4EA7-B093-8D17FAB2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图的排版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2CC65-B544-4B57-9B80-1E6055BF3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\begin{figure}[</a:t>
            </a:r>
            <a:r>
              <a:rPr lang="zh-CN" altLang="en-US" dirty="0">
                <a:solidFill>
                  <a:srgbClr val="0070C0"/>
                </a:solidFill>
              </a:rPr>
              <a:t>位置</a:t>
            </a:r>
            <a:r>
              <a:rPr lang="en-US" altLang="zh-CN" dirty="0">
                <a:solidFill>
                  <a:srgbClr val="0070C0"/>
                </a:solidFill>
              </a:rPr>
              <a:t>]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……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\end{figure}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自动调整图表位置</a:t>
            </a:r>
            <a:r>
              <a:rPr lang="en-US" altLang="zh-CN" dirty="0"/>
              <a:t>, </a:t>
            </a:r>
            <a:r>
              <a:rPr lang="zh-CN" altLang="en-US" dirty="0"/>
              <a:t>避免出现大片的空白</a:t>
            </a:r>
            <a:endParaRPr lang="en-US" altLang="zh-CN" dirty="0"/>
          </a:p>
          <a:p>
            <a:r>
              <a:rPr lang="zh-CN" altLang="en-US" dirty="0">
                <a:solidFill>
                  <a:srgbClr val="0070C0"/>
                </a:solidFill>
              </a:rPr>
              <a:t>位置</a:t>
            </a:r>
            <a:r>
              <a:rPr lang="zh-CN" altLang="en-US" dirty="0"/>
              <a:t>选项的取值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0070C0"/>
                </a:solidFill>
              </a:rPr>
              <a:t>h</a:t>
            </a:r>
            <a:r>
              <a:rPr lang="en-US" altLang="zh-CN" dirty="0"/>
              <a:t> → here, </a:t>
            </a:r>
            <a:r>
              <a:rPr lang="en-US" altLang="zh-CN" dirty="0">
                <a:solidFill>
                  <a:srgbClr val="0070C0"/>
                </a:solidFill>
              </a:rPr>
              <a:t>t </a:t>
            </a:r>
            <a:r>
              <a:rPr lang="en-US" altLang="zh-CN" dirty="0"/>
              <a:t>→ top, </a:t>
            </a:r>
            <a:r>
              <a:rPr lang="en-US" altLang="zh-CN" dirty="0">
                <a:solidFill>
                  <a:srgbClr val="0070C0"/>
                </a:solidFill>
              </a:rPr>
              <a:t>b</a:t>
            </a:r>
            <a:r>
              <a:rPr lang="en-US" altLang="zh-CN" dirty="0"/>
              <a:t> → bottom, </a:t>
            </a:r>
            <a:r>
              <a:rPr lang="en-US" altLang="zh-CN" dirty="0">
                <a:solidFill>
                  <a:srgbClr val="0070C0"/>
                </a:solidFill>
              </a:rPr>
              <a:t>p</a:t>
            </a:r>
            <a:r>
              <a:rPr lang="en-US" altLang="zh-CN" dirty="0"/>
              <a:t> → page</a:t>
            </a:r>
          </a:p>
          <a:p>
            <a:r>
              <a:rPr lang="zh-CN" altLang="en-US" dirty="0"/>
              <a:t>优先顺序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0070C0"/>
                </a:solidFill>
              </a:rPr>
              <a:t>h → t → b → p</a:t>
            </a:r>
          </a:p>
          <a:p>
            <a:r>
              <a:rPr lang="zh-CN" altLang="en-US" dirty="0"/>
              <a:t>默认值为</a:t>
            </a:r>
            <a:r>
              <a:rPr lang="en-US" altLang="zh-CN" dirty="0" err="1">
                <a:solidFill>
                  <a:srgbClr val="0070C0"/>
                </a:solidFill>
              </a:rPr>
              <a:t>tbp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9035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D717D-CE9E-4E1F-AA31-6F2317601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Figure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357B7-D0D8-4A49-832C-D76F08B11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D092E8-9C18-4621-BCE0-C9A105A03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101197"/>
            <a:ext cx="11353800" cy="31994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97866A-8C0A-4A01-B519-371B58AA7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91" y="1825625"/>
            <a:ext cx="5601321" cy="1025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9FEF70-9E6A-4C2E-AEDA-065BABB56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699" y="211901"/>
            <a:ext cx="4935651" cy="378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99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9DE2-3D4D-464C-B660-8B31AE0F0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Figure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52614-7FFD-45CB-8369-AC26C385E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494" y="0"/>
            <a:ext cx="4720449" cy="6638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F4EEE4-FB07-47A8-94D3-084ABF539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640977" cy="487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3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B5A5A-CB57-4AA5-A511-7B170D0A7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Figure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FD040-6C70-43CD-AB21-1C1ACB4CE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59" y="2587500"/>
            <a:ext cx="6682402" cy="4006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7D6B16-40E5-44C4-A6FC-68C57DD1B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761" y="1337923"/>
            <a:ext cx="4660126" cy="4933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5853FD-FC2A-403C-8EC4-879056F09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59" y="1559243"/>
            <a:ext cx="2753184" cy="85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548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91BE-A324-414F-AB80-56E1F49DF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Figure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DC0D0-FA91-4DC5-9242-5CD3F0520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89" y="2499819"/>
            <a:ext cx="11209836" cy="299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03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91BE-A324-414F-AB80-56E1F49DF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Figure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DC0D0-FA91-4DC5-9242-5CD3F0520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89" y="2499819"/>
            <a:ext cx="11209836" cy="299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60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726D0-424C-4FEE-8675-26B1AAD4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OverLeaf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0E7A1-002B-4BA3-A799-83A46583B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6" y="549076"/>
            <a:ext cx="5029200" cy="57598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344567-909F-4CDA-BD2C-355751A56580}"/>
              </a:ext>
            </a:extLst>
          </p:cNvPr>
          <p:cNvSpPr/>
          <p:nvPr/>
        </p:nvSpPr>
        <p:spPr>
          <a:xfrm>
            <a:off x="7070663" y="6488668"/>
            <a:ext cx="5121337" cy="395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>
                <a:cs typeface="+mn-ea"/>
                <a:sym typeface="+mn-lt"/>
                <a:hlinkClick r:id="rId3"/>
              </a:rPr>
              <a:t>https://www.oschina.net/p/overleaf?hmsr=aladdin1e1</a:t>
            </a:r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C6D47E-9959-41FB-A755-EFCF93BBB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81" y="1493216"/>
            <a:ext cx="4538472" cy="518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921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02B8E-FF82-470C-8432-6EA0233E9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表格排版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60E61-F907-4EA7-96D6-AEC62B1EC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solidFill>
                  <a:srgbClr val="0070C0"/>
                </a:solidFill>
              </a:rPr>
              <a:t>\begin{tabular}{</a:t>
            </a:r>
            <a:r>
              <a:rPr lang="zh-CN" altLang="en-US" dirty="0">
                <a:solidFill>
                  <a:srgbClr val="0070C0"/>
                </a:solidFill>
              </a:rPr>
              <a:t>列格式</a:t>
            </a:r>
            <a:r>
              <a:rPr lang="en-US" altLang="zh-CN" dirty="0">
                <a:solidFill>
                  <a:srgbClr val="0070C0"/>
                </a:solidFill>
              </a:rPr>
              <a:t>}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CN" dirty="0">
                <a:solidFill>
                  <a:srgbClr val="0070C0"/>
                </a:solidFill>
              </a:rPr>
              <a:t>First line \\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CN" dirty="0">
                <a:solidFill>
                  <a:srgbClr val="0070C0"/>
                </a:solidFill>
              </a:rPr>
              <a:t>…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CN" dirty="0">
                <a:solidFill>
                  <a:srgbClr val="0070C0"/>
                </a:solidFill>
              </a:rPr>
              <a:t>Last line \\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solidFill>
                  <a:srgbClr val="0070C0"/>
                </a:solidFill>
              </a:rPr>
              <a:t>\end{tabular}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zh-CN" dirty="0">
              <a:solidFill>
                <a:srgbClr val="0070C0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dirty="0"/>
              <a:t>列格式</a:t>
            </a:r>
            <a:r>
              <a:rPr lang="en-US" altLang="zh-CN" dirty="0"/>
              <a:t>: </a:t>
            </a:r>
            <a:r>
              <a:rPr lang="zh-CN" altLang="en-US" dirty="0"/>
              <a:t>用于指定各列的格式</a:t>
            </a:r>
            <a:r>
              <a:rPr lang="en-US" altLang="zh-CN" dirty="0"/>
              <a:t>, </a:t>
            </a:r>
            <a:r>
              <a:rPr lang="zh-CN" altLang="en-US" dirty="0"/>
              <a:t>常用的参数有</a:t>
            </a:r>
            <a:r>
              <a:rPr lang="en-US" altLang="zh-CN" dirty="0"/>
              <a:t>: l, c, r, |, ||, ...</a:t>
            </a:r>
          </a:p>
          <a:p>
            <a:pPr>
              <a:lnSpc>
                <a:spcPct val="110000"/>
              </a:lnSpc>
            </a:pPr>
            <a:r>
              <a:rPr lang="zh-CN" altLang="en-US" dirty="0"/>
              <a:t>行与行之间用 </a:t>
            </a:r>
            <a:r>
              <a:rPr lang="en-US" altLang="zh-CN" dirty="0"/>
              <a:t>\\ </a:t>
            </a:r>
            <a:r>
              <a:rPr lang="zh-CN" altLang="en-US" dirty="0"/>
              <a:t>分隔</a:t>
            </a:r>
            <a:r>
              <a:rPr lang="en-US" altLang="zh-CN" dirty="0"/>
              <a:t>, </a:t>
            </a:r>
            <a:r>
              <a:rPr lang="zh-CN" altLang="en-US" dirty="0"/>
              <a:t>每一行的列与列之间用 </a:t>
            </a:r>
            <a:r>
              <a:rPr lang="en-US" altLang="zh-CN" dirty="0"/>
              <a:t>&amp; </a:t>
            </a:r>
            <a:r>
              <a:rPr lang="zh-CN" altLang="en-US" dirty="0"/>
              <a:t>分隔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行与行之间的分界线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en-US" altLang="zh-CN" dirty="0">
                <a:solidFill>
                  <a:srgbClr val="0070C0"/>
                </a:solidFill>
              </a:rPr>
              <a:t>\</a:t>
            </a:r>
            <a:r>
              <a:rPr lang="en-US" altLang="zh-CN" dirty="0" err="1">
                <a:solidFill>
                  <a:srgbClr val="0070C0"/>
                </a:solidFill>
              </a:rPr>
              <a:t>hline</a:t>
            </a:r>
            <a:r>
              <a:rPr lang="en-US" altLang="zh-CN" dirty="0">
                <a:solidFill>
                  <a:srgbClr val="0070C0"/>
                </a:solidFill>
              </a:rPr>
              <a:t>: </a:t>
            </a:r>
            <a:r>
              <a:rPr lang="zh-CN" altLang="en-US" dirty="0"/>
              <a:t>与表格同宽的水平线</a:t>
            </a:r>
          </a:p>
          <a:p>
            <a:pPr lvl="1">
              <a:lnSpc>
                <a:spcPct val="110000"/>
              </a:lnSpc>
            </a:pPr>
            <a:r>
              <a:rPr lang="en-US" altLang="zh-CN" dirty="0">
                <a:solidFill>
                  <a:srgbClr val="0070C0"/>
                </a:solidFill>
              </a:rPr>
              <a:t>\cline{m‐n}: </a:t>
            </a:r>
            <a:r>
              <a:rPr lang="zh-CN" altLang="en-US" dirty="0"/>
              <a:t>从第 </a:t>
            </a:r>
            <a:r>
              <a:rPr lang="en-US" altLang="zh-CN" dirty="0"/>
              <a:t>m </a:t>
            </a:r>
            <a:r>
              <a:rPr lang="zh-CN" altLang="en-US" dirty="0"/>
              <a:t>列开始到第 </a:t>
            </a:r>
            <a:r>
              <a:rPr lang="en-US" altLang="zh-CN" dirty="0"/>
              <a:t>n </a:t>
            </a:r>
            <a:r>
              <a:rPr lang="zh-CN" altLang="en-US" dirty="0"/>
              <a:t>列结束的水平线</a:t>
            </a:r>
          </a:p>
        </p:txBody>
      </p:sp>
    </p:spTree>
    <p:extLst>
      <p:ext uri="{BB962C8B-B14F-4D97-AF65-F5344CB8AC3E}">
        <p14:creationId xmlns:p14="http://schemas.microsoft.com/office/powerpoint/2010/main" val="3067736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185B-93FC-4BB0-941B-F2985A551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Table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ABC6F-28F5-439A-9FB8-41720FA5D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97" y="2276980"/>
            <a:ext cx="5473928" cy="2877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605B7A-31E1-4F55-9F76-2177A817D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775" y="2724527"/>
            <a:ext cx="5840449" cy="169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00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185B-93FC-4BB0-941B-F2985A551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Table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252973-764D-4677-8B9A-104DF5813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" y="2410645"/>
            <a:ext cx="6485714" cy="2971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1C8DFC-B799-47A3-8E33-4A5E172DC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866" y="3310925"/>
            <a:ext cx="5545061" cy="142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567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6570E-44C9-4E20-9006-3CB9AA064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Table Generator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9EE22D-F151-4AF2-8184-09864CDCBAFC}"/>
              </a:ext>
            </a:extLst>
          </p:cNvPr>
          <p:cNvSpPr/>
          <p:nvPr/>
        </p:nvSpPr>
        <p:spPr>
          <a:xfrm>
            <a:off x="8906036" y="6461692"/>
            <a:ext cx="3285964" cy="395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cs typeface="+mn-ea"/>
                <a:sym typeface="+mn-lt"/>
                <a:hlinkClick r:id="rId2"/>
              </a:rPr>
              <a:t>https://www.tablesgenerator.com/</a:t>
            </a:r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5D2B0-872D-4BE9-BDFE-1613B10EB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965" y="1601096"/>
            <a:ext cx="5466361" cy="495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967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BA6CE-54D4-47F5-83F7-A50939A44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图表目录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26C5A-79AA-4212-96AE-73B835E0D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插图目录和表格目录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33D95-573C-48B7-8539-4A3CA66CA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86" y="2541493"/>
            <a:ext cx="4832455" cy="887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CDE3E-AABA-4348-8E6C-45802A045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661" y="845270"/>
            <a:ext cx="2928329" cy="1690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A51A87-58B8-40B7-907A-90CEAD6B6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983" y="3016250"/>
            <a:ext cx="5416477" cy="253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719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A8AF2-0992-4055-847F-066C020CD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LaTeX</a:t>
            </a:r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排版</a:t>
            </a:r>
            <a:endParaRPr lang="zh-CN" alt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D9D0-4712-4C29-8E36-B5D5B022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基本结构</a:t>
            </a:r>
            <a:endParaRPr lang="en-US" altLang="zh-CN" dirty="0"/>
          </a:p>
          <a:p>
            <a:r>
              <a:rPr lang="zh-CN" altLang="en-US" dirty="0"/>
              <a:t>数学公式</a:t>
            </a:r>
            <a:endParaRPr lang="en-US" altLang="zh-CN" dirty="0"/>
          </a:p>
          <a:p>
            <a:r>
              <a:rPr lang="zh-CN" altLang="en-US" dirty="0"/>
              <a:t>图表排版</a:t>
            </a:r>
            <a:endParaRPr lang="en-US" altLang="zh-CN" dirty="0"/>
          </a:p>
          <a:p>
            <a:r>
              <a:rPr lang="zh-CN" altLang="en-US" dirty="0">
                <a:solidFill>
                  <a:srgbClr val="0070C0"/>
                </a:solidFill>
              </a:rPr>
              <a:t>算法排版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/>
              <a:t>颜色、字体、脚注等</a:t>
            </a:r>
            <a:endParaRPr lang="en-US" altLang="zh-CN" dirty="0"/>
          </a:p>
          <a:p>
            <a:r>
              <a:rPr lang="zh-CN" altLang="en-US" dirty="0"/>
              <a:t>交叉引用</a:t>
            </a:r>
            <a:endParaRPr lang="en-US" altLang="zh-CN" dirty="0"/>
          </a:p>
          <a:p>
            <a:r>
              <a:rPr lang="zh-CN" altLang="en-US" dirty="0"/>
              <a:t>参考文献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27791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A3950-5773-47DA-ACA0-0A3E1DDBA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Algorithm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074" name="Picture 2" descr="https://pic1.zhimg.com/80/v2-8ecd71ce6bcd82fa0f1b16378f8f3f38_720w.jpg">
            <a:extLst>
              <a:ext uri="{FF2B5EF4-FFF2-40B4-BE49-F238E27FC236}">
                <a16:creationId xmlns:a16="http://schemas.microsoft.com/office/drawing/2014/main" id="{2DE03214-5776-42E6-B662-5EB727563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" y="2071052"/>
            <a:ext cx="5416743" cy="271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pic4.zhimg.com/80/v2-8b510b14f7d7065e62576a0f8673cb4b_720w.jpg">
            <a:extLst>
              <a:ext uri="{FF2B5EF4-FFF2-40B4-BE49-F238E27FC236}">
                <a16:creationId xmlns:a16="http://schemas.microsoft.com/office/drawing/2014/main" id="{0E5DC8B0-40E3-4EA7-B3CC-30834A7E6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440" y="1334072"/>
            <a:ext cx="6665231" cy="466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3971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A3950-5773-47DA-ACA0-0A3E1DDBA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Algorithm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E5850-CB1D-4F36-BC1F-AA494A96B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239" y="919714"/>
            <a:ext cx="4644314" cy="906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312F62-8997-459B-ABB5-D283FFF6DB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9" t="4743" r="3992" b="6429"/>
          <a:stretch/>
        </p:blipFill>
        <p:spPr>
          <a:xfrm>
            <a:off x="5988724" y="2380511"/>
            <a:ext cx="5883524" cy="35898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30CE87-878D-41BE-8DB0-71CC0C24BECC}"/>
              </a:ext>
            </a:extLst>
          </p:cNvPr>
          <p:cNvSpPr/>
          <p:nvPr/>
        </p:nvSpPr>
        <p:spPr>
          <a:xfrm>
            <a:off x="8224247" y="6475482"/>
            <a:ext cx="3967753" cy="395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cs typeface="+mn-ea"/>
                <a:sym typeface="+mn-lt"/>
                <a:hlinkClick r:id="rId4"/>
              </a:rPr>
              <a:t>https://zhuanlan.zhihu.com/p/166418214</a:t>
            </a:r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5B24C-A766-4BCE-865F-AE0D6AA15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3" y="1627753"/>
            <a:ext cx="5960914" cy="475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466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A8AF2-0992-4055-847F-066C020CD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LaTeX</a:t>
            </a:r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排版</a:t>
            </a:r>
            <a:endParaRPr lang="zh-CN" alt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D9D0-4712-4C29-8E36-B5D5B022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基本结构</a:t>
            </a:r>
            <a:endParaRPr lang="en-US" altLang="zh-CN" dirty="0"/>
          </a:p>
          <a:p>
            <a:r>
              <a:rPr lang="zh-CN" altLang="en-US" dirty="0"/>
              <a:t>数学公式</a:t>
            </a:r>
            <a:endParaRPr lang="en-US" altLang="zh-CN" dirty="0"/>
          </a:p>
          <a:p>
            <a:r>
              <a:rPr lang="zh-CN" altLang="en-US" dirty="0"/>
              <a:t>图表排版</a:t>
            </a:r>
            <a:endParaRPr lang="en-US" altLang="zh-CN" dirty="0"/>
          </a:p>
          <a:p>
            <a:r>
              <a:rPr lang="zh-CN" altLang="en-US" dirty="0"/>
              <a:t>算法排版</a:t>
            </a:r>
            <a:endParaRPr lang="en-US" altLang="zh-CN" dirty="0"/>
          </a:p>
          <a:p>
            <a:r>
              <a:rPr lang="zh-CN" altLang="en-US" dirty="0">
                <a:solidFill>
                  <a:srgbClr val="0070C0"/>
                </a:solidFill>
              </a:rPr>
              <a:t>颜色、字体、脚注等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/>
              <a:t>交叉引用</a:t>
            </a:r>
            <a:endParaRPr lang="en-US" altLang="zh-CN" dirty="0"/>
          </a:p>
          <a:p>
            <a:r>
              <a:rPr lang="zh-CN" altLang="en-US" dirty="0"/>
              <a:t>参考文献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58014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053B-CB21-40E2-A97D-3401C7F3D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颜色和脚注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DFD562-2051-47C6-B946-A52F2C34D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14" y="3965159"/>
            <a:ext cx="5513843" cy="2868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8D5559-B98C-4284-A0AA-1C406DC43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69" y="4139022"/>
            <a:ext cx="5247619" cy="2304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146DBA-4A79-44A6-AB4A-C1CC7A550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60244"/>
            <a:ext cx="5839913" cy="712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95AAF-AE2B-4D83-8879-02AB4EC67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067527"/>
            <a:ext cx="7074972" cy="897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39D966-943C-4E51-8BAB-0D11FCBB8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869" y="1556367"/>
            <a:ext cx="3704303" cy="61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99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DCE3-4477-4CEA-B616-5E79958F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OverLeaf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96A76-2062-48EC-8FCE-685BDD581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8888"/>
            <a:ext cx="5104346" cy="3519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8C4C8-5703-4C2E-806C-36D0A8DAA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009" y="3429000"/>
            <a:ext cx="4229766" cy="3105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FECF70-85EA-4E98-B91F-85916D63F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252" y="392895"/>
            <a:ext cx="5693947" cy="286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759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D881-FEB2-439E-9AF9-4530CEFD6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特殊字符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79CFE-CF75-4E78-9BC4-482E56526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BBA61-8F88-412B-8272-93B95A020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65" y="1563688"/>
            <a:ext cx="10668070" cy="473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032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14891-50E8-47B4-9293-1027C38A5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粗体与斜体 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(Bold &amp; 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Italic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)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C8E9D0-625E-4863-ACBC-A64126007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048" y="1778181"/>
            <a:ext cx="6510266" cy="2514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AF1353-C441-4F3F-AF22-82F6A1F7F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048" y="4563292"/>
            <a:ext cx="8122737" cy="192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126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99423-E2E5-4DB8-AAC8-7165917A3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b="1" dirty="0"/>
              <a:t>列表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B584-BBC3-4358-9EEB-5794E8CD4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>
                <a:solidFill>
                  <a:srgbClr val="0070C0"/>
                </a:solidFill>
              </a:rPr>
              <a:t>itemize</a:t>
            </a:r>
            <a:r>
              <a:rPr lang="en-US" altLang="zh-CN"/>
              <a:t>: </a:t>
            </a:r>
            <a:r>
              <a:rPr lang="zh-CN" altLang="en-US"/>
              <a:t>带相同的标签</a:t>
            </a:r>
            <a:endParaRPr lang="en-US" altLang="zh-CN"/>
          </a:p>
          <a:p>
            <a:r>
              <a:rPr lang="en-US" altLang="zh-CN">
                <a:solidFill>
                  <a:srgbClr val="0070C0"/>
                </a:solidFill>
              </a:rPr>
              <a:t>enumerate</a:t>
            </a:r>
            <a:r>
              <a:rPr lang="en-US" altLang="zh-CN"/>
              <a:t>: </a:t>
            </a:r>
            <a:r>
              <a:rPr lang="zh-CN" altLang="en-US"/>
              <a:t>条目标签为自动编号的符号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02BED-4A83-49A3-A44A-66C99AB67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81570"/>
            <a:ext cx="10859765" cy="302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281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57556-C4EB-4498-834E-B4E315E99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列表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6DD32-B86A-4BF4-BA5F-0A82BEDF8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F0676-7FA2-4E62-8DC2-141D55352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1046888" cy="421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166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45C5-E529-4873-AE81-3E9748A1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Items &amp; Enumerate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788EA-F26E-4719-80AF-7642414EA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08" y="1938152"/>
            <a:ext cx="4277419" cy="38947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338CCE-0450-49D8-8042-030EB34E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431" y="2389087"/>
            <a:ext cx="5194813" cy="299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695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A8AF2-0992-4055-847F-066C020CD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LaTeX</a:t>
            </a:r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排版</a:t>
            </a:r>
            <a:endParaRPr lang="zh-CN" alt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D9D0-4712-4C29-8E36-B5D5B022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基本结构</a:t>
            </a:r>
            <a:endParaRPr lang="en-US" altLang="zh-CN" dirty="0"/>
          </a:p>
          <a:p>
            <a:r>
              <a:rPr lang="zh-CN" altLang="en-US" dirty="0"/>
              <a:t>数学公式</a:t>
            </a:r>
            <a:endParaRPr lang="en-US" altLang="zh-CN" dirty="0"/>
          </a:p>
          <a:p>
            <a:r>
              <a:rPr lang="zh-CN" altLang="en-US" dirty="0"/>
              <a:t>图表排版</a:t>
            </a:r>
            <a:endParaRPr lang="en-US" altLang="zh-CN" dirty="0"/>
          </a:p>
          <a:p>
            <a:r>
              <a:rPr lang="zh-CN" altLang="en-US" dirty="0"/>
              <a:t>算法排版</a:t>
            </a:r>
            <a:endParaRPr lang="en-US" altLang="zh-CN" dirty="0"/>
          </a:p>
          <a:p>
            <a:r>
              <a:rPr lang="zh-CN" altLang="en-US" dirty="0"/>
              <a:t>颜色、字体、脚注等</a:t>
            </a:r>
            <a:endParaRPr lang="en-US" altLang="zh-CN" dirty="0"/>
          </a:p>
          <a:p>
            <a:r>
              <a:rPr lang="zh-CN" altLang="en-US" dirty="0">
                <a:solidFill>
                  <a:srgbClr val="0070C0"/>
                </a:solidFill>
              </a:rPr>
              <a:t>交叉引用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/>
              <a:t>参考文献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79124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88E71-C8BC-4DAF-9DB6-A24B1149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交叉引用 </a:t>
            </a:r>
            <a:r>
              <a:rPr lang="en-US" altLang="zh-CN" b="1" dirty="0">
                <a:cs typeface="+mn-ea"/>
                <a:sym typeface="+mn-lt"/>
              </a:rPr>
              <a:t>(Cross-Reference)</a:t>
            </a:r>
            <a:endParaRPr lang="zh-CN" alt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8EC56-87A9-42AB-8A06-56D7811BA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交叉引用：章节</a:t>
            </a:r>
            <a:r>
              <a:rPr lang="en-US" altLang="zh-CN" dirty="0"/>
              <a:t>, </a:t>
            </a:r>
            <a:r>
              <a:rPr lang="zh-CN" altLang="en-US" dirty="0"/>
              <a:t>图表</a:t>
            </a:r>
            <a:r>
              <a:rPr lang="en-US" altLang="zh-CN" dirty="0"/>
              <a:t>, </a:t>
            </a:r>
            <a:r>
              <a:rPr lang="zh-CN" altLang="en-US" dirty="0"/>
              <a:t>定理</a:t>
            </a:r>
            <a:r>
              <a:rPr lang="en-US" altLang="zh-CN" dirty="0"/>
              <a:t>, </a:t>
            </a:r>
            <a:r>
              <a:rPr lang="zh-CN" altLang="en-US" dirty="0"/>
              <a:t>引理</a:t>
            </a:r>
            <a:r>
              <a:rPr lang="en-US" altLang="zh-CN" dirty="0"/>
              <a:t>, </a:t>
            </a:r>
            <a:r>
              <a:rPr lang="zh-CN" altLang="en-US" dirty="0"/>
              <a:t>公式</a:t>
            </a:r>
            <a:r>
              <a:rPr lang="en-US" altLang="zh-CN" dirty="0"/>
              <a:t>, </a:t>
            </a:r>
            <a:r>
              <a:rPr lang="zh-CN" altLang="en-US" dirty="0"/>
              <a:t>页码</a:t>
            </a:r>
            <a:r>
              <a:rPr lang="en-US" altLang="zh-CN" dirty="0"/>
              <a:t>, </a:t>
            </a:r>
            <a:r>
              <a:rPr lang="zh-CN" altLang="en-US" dirty="0"/>
              <a:t>参考文献</a:t>
            </a:r>
            <a:r>
              <a:rPr lang="en-US" altLang="zh-CN" dirty="0"/>
              <a:t>, ...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LaTeX</a:t>
            </a:r>
            <a:r>
              <a:rPr lang="zh-CN" altLang="en-US" dirty="0"/>
              <a:t> 会自动跟踪所有变动，保证所有交叉引用与索引记录的正确性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相关命令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设置标签：</a:t>
            </a:r>
            <a:r>
              <a:rPr lang="en-US" altLang="zh-CN" dirty="0">
                <a:solidFill>
                  <a:srgbClr val="0070C0"/>
                </a:solidFill>
              </a:rPr>
              <a:t>\label{</a:t>
            </a:r>
            <a:r>
              <a:rPr lang="zh-CN" altLang="en-US" dirty="0">
                <a:solidFill>
                  <a:srgbClr val="0070C0"/>
                </a:solidFill>
              </a:rPr>
              <a:t>标签</a:t>
            </a:r>
            <a:r>
              <a:rPr lang="en-US" altLang="zh-CN" dirty="0">
                <a:solidFill>
                  <a:srgbClr val="0070C0"/>
                </a:solidFill>
              </a:rPr>
              <a:t>}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章节、图表、定理等：</a:t>
            </a:r>
            <a:r>
              <a:rPr lang="en-US" altLang="zh-CN" dirty="0">
                <a:solidFill>
                  <a:srgbClr val="0070C0"/>
                </a:solidFill>
              </a:rPr>
              <a:t>\ref{</a:t>
            </a:r>
            <a:r>
              <a:rPr lang="zh-CN" altLang="en-US" dirty="0">
                <a:solidFill>
                  <a:srgbClr val="0070C0"/>
                </a:solidFill>
              </a:rPr>
              <a:t>标签</a:t>
            </a:r>
            <a:r>
              <a:rPr lang="en-US" altLang="zh-CN" dirty="0">
                <a:solidFill>
                  <a:srgbClr val="0070C0"/>
                </a:solidFill>
              </a:rPr>
              <a:t>}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公式的引用：</a:t>
            </a:r>
            <a:r>
              <a:rPr lang="en-US" altLang="zh-CN" dirty="0">
                <a:solidFill>
                  <a:srgbClr val="0070C0"/>
                </a:solidFill>
              </a:rPr>
              <a:t>\</a:t>
            </a:r>
            <a:r>
              <a:rPr lang="en-US" altLang="zh-CN" dirty="0" err="1">
                <a:solidFill>
                  <a:srgbClr val="0070C0"/>
                </a:solidFill>
              </a:rPr>
              <a:t>eqref</a:t>
            </a:r>
            <a:r>
              <a:rPr lang="en-US" altLang="zh-CN" dirty="0">
                <a:solidFill>
                  <a:srgbClr val="0070C0"/>
                </a:solidFill>
              </a:rPr>
              <a:t>{</a:t>
            </a:r>
            <a:r>
              <a:rPr lang="zh-CN" altLang="en-US" dirty="0">
                <a:solidFill>
                  <a:srgbClr val="0070C0"/>
                </a:solidFill>
              </a:rPr>
              <a:t>标签</a:t>
            </a:r>
            <a:r>
              <a:rPr lang="en-US" altLang="zh-CN" dirty="0">
                <a:solidFill>
                  <a:srgbClr val="0070C0"/>
                </a:solidFill>
              </a:rPr>
              <a:t>}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页码的引用：</a:t>
            </a:r>
            <a:r>
              <a:rPr lang="en-US" altLang="zh-CN" dirty="0">
                <a:solidFill>
                  <a:srgbClr val="0070C0"/>
                </a:solidFill>
              </a:rPr>
              <a:t>\</a:t>
            </a:r>
            <a:r>
              <a:rPr lang="en-US" altLang="zh-CN" dirty="0" err="1">
                <a:solidFill>
                  <a:srgbClr val="0070C0"/>
                </a:solidFill>
              </a:rPr>
              <a:t>pageref</a:t>
            </a:r>
            <a:r>
              <a:rPr lang="en-US" altLang="zh-CN" dirty="0">
                <a:solidFill>
                  <a:srgbClr val="0070C0"/>
                </a:solidFill>
              </a:rPr>
              <a:t>{</a:t>
            </a:r>
            <a:r>
              <a:rPr lang="zh-CN" altLang="en-US" dirty="0">
                <a:solidFill>
                  <a:srgbClr val="0070C0"/>
                </a:solidFill>
              </a:rPr>
              <a:t>标签</a:t>
            </a:r>
            <a:r>
              <a:rPr lang="en-US" altLang="zh-CN" dirty="0">
                <a:solidFill>
                  <a:srgbClr val="0070C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88728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86709-CE83-41E2-AE28-613012A7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dirty="0">
                <a:cs typeface="+mn-ea"/>
                <a:sym typeface="+mn-lt"/>
              </a:rPr>
              <a:t>交叉引用 </a:t>
            </a:r>
            <a:r>
              <a:rPr lang="en-US" altLang="zh-CN" dirty="0">
                <a:cs typeface="+mn-ea"/>
                <a:sym typeface="+mn-lt"/>
              </a:rPr>
              <a:t>(Cross-Reference)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66B8E-2674-455E-84F4-5F1D1AC4B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5692076" cy="4508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38FCC2-E392-4921-9E3D-9DEBAD5E5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227" y="3556880"/>
            <a:ext cx="4007788" cy="142361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77F3E0-DD86-40CB-AA45-E29F305E7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3843" cy="160337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先标记，后引用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>
                <a:solidFill>
                  <a:srgbClr val="0070C0"/>
                </a:solidFill>
              </a:rPr>
              <a:t>\label{***}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1720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86709-CE83-41E2-AE28-613012A7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交叉引用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(Cross-Reference)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88FC3-647F-4C6A-9DAA-3E0E5DE96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67" y="1912723"/>
            <a:ext cx="8532956" cy="21192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1B9FF7-EB26-40F3-88DE-D7DA73E1A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74094"/>
            <a:ext cx="9841961" cy="171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712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A8AF2-0992-4055-847F-066C020CD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LaTeX</a:t>
            </a:r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排版</a:t>
            </a:r>
            <a:endParaRPr lang="zh-CN" alt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D9D0-4712-4C29-8E36-B5D5B022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基本结构</a:t>
            </a:r>
            <a:endParaRPr lang="en-US" altLang="zh-CN" dirty="0"/>
          </a:p>
          <a:p>
            <a:r>
              <a:rPr lang="zh-CN" altLang="en-US" dirty="0"/>
              <a:t>数学公式</a:t>
            </a:r>
            <a:endParaRPr lang="en-US" altLang="zh-CN" dirty="0"/>
          </a:p>
          <a:p>
            <a:r>
              <a:rPr lang="zh-CN" altLang="en-US" dirty="0"/>
              <a:t>图表排版</a:t>
            </a:r>
            <a:endParaRPr lang="en-US" altLang="zh-CN" dirty="0"/>
          </a:p>
          <a:p>
            <a:r>
              <a:rPr lang="zh-CN" altLang="en-US" dirty="0"/>
              <a:t>算法排版</a:t>
            </a:r>
            <a:endParaRPr lang="en-US" altLang="zh-CN" dirty="0"/>
          </a:p>
          <a:p>
            <a:r>
              <a:rPr lang="zh-CN" altLang="en-US" dirty="0"/>
              <a:t>颜色、字体、脚注等</a:t>
            </a:r>
            <a:endParaRPr lang="en-US" altLang="zh-CN" dirty="0"/>
          </a:p>
          <a:p>
            <a:r>
              <a:rPr lang="zh-CN" altLang="en-US" dirty="0"/>
              <a:t>交叉引用</a:t>
            </a:r>
            <a:endParaRPr lang="en-US" altLang="zh-CN" dirty="0"/>
          </a:p>
          <a:p>
            <a:r>
              <a:rPr lang="zh-CN" altLang="en-US" dirty="0">
                <a:solidFill>
                  <a:srgbClr val="0070C0"/>
                </a:solidFill>
              </a:rPr>
              <a:t>参考文献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0230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49CC8-31BF-439E-A324-E71A89025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OverLeaf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FDF476-B978-472E-A28F-3B4DE1755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956" y="1825625"/>
            <a:ext cx="82920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378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BEAE9-4CDF-4D17-AE5F-8B3E055B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参考文献的引用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B3B81-85EC-48F3-A0F8-124D1963D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1936" cy="435133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通过</a:t>
            </a:r>
            <a:r>
              <a:rPr lang="en-US" altLang="zh-CN" dirty="0" err="1"/>
              <a:t>BibTex</a:t>
            </a:r>
            <a:r>
              <a:rPr lang="zh-CN" altLang="en-US" dirty="0"/>
              <a:t>文件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直接插入参考文献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4BED88-F74D-4E51-BC98-2995B4EB2189}"/>
              </a:ext>
            </a:extLst>
          </p:cNvPr>
          <p:cNvGrpSpPr/>
          <p:nvPr/>
        </p:nvGrpSpPr>
        <p:grpSpPr>
          <a:xfrm>
            <a:off x="1735580" y="3065161"/>
            <a:ext cx="2595846" cy="3681046"/>
            <a:chOff x="4830542" y="1825625"/>
            <a:chExt cx="2838095" cy="38952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D23880-20C4-483D-94EC-A5BA15A38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0542" y="1825625"/>
              <a:ext cx="2838095" cy="389523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A2AAAD-8865-4FDA-A7F1-413CAD9DF622}"/>
                </a:ext>
              </a:extLst>
            </p:cNvPr>
            <p:cNvSpPr/>
            <p:nvPr/>
          </p:nvSpPr>
          <p:spPr>
            <a:xfrm>
              <a:off x="4921352" y="2626468"/>
              <a:ext cx="2276272" cy="40856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87B1BF4-8323-4392-8525-1BF63F99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805" y="1121313"/>
            <a:ext cx="6700242" cy="56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573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18A3-04AB-455F-BF00-1A7B418C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Bibliography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9C3FFC-9C53-46B3-BC05-E5E95B0CC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86" y="1690688"/>
            <a:ext cx="10387814" cy="42857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CBC133-2B2B-4B84-B3CB-1DC685F7BC17}"/>
              </a:ext>
            </a:extLst>
          </p:cNvPr>
          <p:cNvSpPr/>
          <p:nvPr/>
        </p:nvSpPr>
        <p:spPr>
          <a:xfrm>
            <a:off x="9859246" y="6487610"/>
            <a:ext cx="2332754" cy="395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cs typeface="+mn-ea"/>
                <a:sym typeface="+mn-lt"/>
                <a:hlinkClick r:id="rId4"/>
              </a:rPr>
              <a:t>http://googlehelper.net/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02098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4C06-E01E-4A1D-ADFC-D1D4461C5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Bibliography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534D5-A76D-4C44-A26B-2DA91A42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3" y="1962461"/>
            <a:ext cx="6188217" cy="38038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17419-FEBB-4436-B576-2AD1252B3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782" y="3013351"/>
            <a:ext cx="5752267" cy="170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909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32390-3BEB-48C2-8402-E8BBC61D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文献引用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D5B04-1EEE-4498-A28C-E400CFF86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959" y="1130284"/>
            <a:ext cx="5511834" cy="5245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8AB314-1EDD-4FC6-933A-93EB76E28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3" y="3563937"/>
            <a:ext cx="5221288" cy="306231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61D7AD-19BA-4FAE-96B6-B9ED0F821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3843" cy="160337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文献引用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>
                <a:solidFill>
                  <a:srgbClr val="0070C0"/>
                </a:solidFill>
              </a:rPr>
              <a:t>\cite{***}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solidFill>
                  <a:srgbClr val="0070C0"/>
                </a:solidFill>
              </a:rPr>
              <a:t>\</a:t>
            </a:r>
            <a:r>
              <a:rPr lang="en-US" altLang="zh-CN" dirty="0" err="1">
                <a:solidFill>
                  <a:srgbClr val="0070C0"/>
                </a:solidFill>
              </a:rPr>
              <a:t>citet</a:t>
            </a:r>
            <a:r>
              <a:rPr lang="en-US" altLang="zh-CN" dirty="0">
                <a:solidFill>
                  <a:srgbClr val="0070C0"/>
                </a:solidFill>
              </a:rPr>
              <a:t>{***}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solidFill>
                  <a:srgbClr val="0070C0"/>
                </a:solidFill>
              </a:rPr>
              <a:t>\</a:t>
            </a:r>
            <a:r>
              <a:rPr lang="en-US" altLang="zh-CN" dirty="0" err="1">
                <a:solidFill>
                  <a:srgbClr val="0070C0"/>
                </a:solidFill>
              </a:rPr>
              <a:t>citep</a:t>
            </a:r>
            <a:r>
              <a:rPr lang="en-US" altLang="zh-CN" dirty="0">
                <a:solidFill>
                  <a:srgbClr val="0070C0"/>
                </a:solidFill>
              </a:rPr>
              <a:t>{***}</a:t>
            </a:r>
          </a:p>
        </p:txBody>
      </p:sp>
    </p:spTree>
    <p:extLst>
      <p:ext uri="{BB962C8B-B14F-4D97-AF65-F5344CB8AC3E}">
        <p14:creationId xmlns:p14="http://schemas.microsoft.com/office/powerpoint/2010/main" val="42843092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32390-3BEB-48C2-8402-E8BBC61D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参考文献格式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A1237-D991-4283-BD9D-85227C8FE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67" y="2587486"/>
            <a:ext cx="4390649" cy="2167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B24FCA-0BBB-41F0-8CD3-4FDF05481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752" y="1818757"/>
            <a:ext cx="6019048" cy="4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195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37F61-603F-4E72-8688-70B73A412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Bibliography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E09E3-3B6B-4F99-B5E1-FB2D0854F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110" y="1764246"/>
            <a:ext cx="7826238" cy="451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539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F80DE-7AF5-40B9-83E5-6F661E5B6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超链接</a:t>
            </a:r>
            <a:r>
              <a:rPr lang="en-US" altLang="zh-CN" b="1" dirty="0"/>
              <a:t>: </a:t>
            </a:r>
            <a:r>
              <a:rPr lang="en-US" altLang="zh-CN" b="1" dirty="0" err="1"/>
              <a:t>hyperref</a:t>
            </a:r>
            <a:endParaRPr lang="zh-CN" alt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2A0D1-6063-4145-8E74-DA279A19A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73AF8-BEF4-4EA0-90E8-A2EECCFA6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8659"/>
            <a:ext cx="10544060" cy="42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191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211AD-37C1-4725-89BB-04308B2CF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超链接</a:t>
            </a:r>
            <a:r>
              <a:rPr lang="en-US" altLang="zh-CN" b="1" dirty="0"/>
              <a:t>: </a:t>
            </a:r>
            <a:r>
              <a:rPr lang="en-US" altLang="zh-CN" b="1" dirty="0" err="1"/>
              <a:t>hyperref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AC11B-FCFA-4212-99A2-442B99182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DC559-1980-4053-957B-A0A45584E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4" y="1898872"/>
            <a:ext cx="5838719" cy="4204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C9867-7E82-439C-8539-1E088357C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099" y="1751872"/>
            <a:ext cx="5728616" cy="435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893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47AB-5DAE-4116-B5F9-1F3A5251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dirty="0"/>
              <a:t>学位论文模板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E6B592-AD4B-47F8-95B0-EA9F97B4C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19" y="2008483"/>
            <a:ext cx="10815362" cy="29140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AD984E-59BE-48CB-BE37-7A9D812C69B7}"/>
              </a:ext>
            </a:extLst>
          </p:cNvPr>
          <p:cNvSpPr/>
          <p:nvPr/>
        </p:nvSpPr>
        <p:spPr>
          <a:xfrm>
            <a:off x="7275269" y="6492875"/>
            <a:ext cx="4916731" cy="395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hlinkClick r:id="rId3"/>
              </a:rPr>
              <a:t>https://informatics.xmu.edu.cn/info/1047/4651.htm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44272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2903F-F58B-4A1A-8E3E-7DC87BF5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学位论文模板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C5EA12-E91F-489D-93A6-D501D42B860A}"/>
              </a:ext>
            </a:extLst>
          </p:cNvPr>
          <p:cNvSpPr/>
          <p:nvPr/>
        </p:nvSpPr>
        <p:spPr>
          <a:xfrm>
            <a:off x="7929295" y="6488668"/>
            <a:ext cx="4262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2"/>
              </a:rPr>
              <a:t>https://kle.xmu.edu.cn/info/1732/31441.htm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ACC1D-C86A-4B1B-915B-C72E30CFE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088" y="1357009"/>
            <a:ext cx="5605783" cy="517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49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CE20E-367A-47F7-B879-F21763583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OverLeaf – 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多人协作</a:t>
            </a:r>
            <a:endParaRPr lang="zh-CN" altLang="en-US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570C7-EBB1-4A53-88D4-26A6F420C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03" y="1562924"/>
            <a:ext cx="9740994" cy="515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1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29E09-8FD9-4C0C-B744-F973E1FD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Overleaf - </a:t>
            </a:r>
            <a:r>
              <a:rPr lang="en-US" altLang="zh-CN" dirty="0">
                <a:solidFill>
                  <a:srgbClr val="00B0F0"/>
                </a:solidFill>
                <a:latin typeface="+mn-lt"/>
                <a:ea typeface="+mn-ea"/>
                <a:cs typeface="+mn-ea"/>
                <a:sym typeface="+mn-lt"/>
              </a:rPr>
              <a:t>History &amp; Label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FAA7F-2D5B-4641-87B5-6E1F6FB3A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75" y="1459640"/>
            <a:ext cx="9977849" cy="527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0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0w00j4q0">
      <a:majorFont>
        <a:latin typeface="Times New Roman" panose="020F0302020204030204"/>
        <a:ea typeface="宋体"/>
        <a:cs typeface=""/>
      </a:majorFont>
      <a:minorFont>
        <a:latin typeface="Times New Roman" panose="020F0502020204030204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1587</TotalTime>
  <Words>1522</Words>
  <Application>Microsoft Office PowerPoint</Application>
  <PresentationFormat>宽屏</PresentationFormat>
  <Paragraphs>297</Paragraphs>
  <Slides>79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83" baseType="lpstr">
      <vt:lpstr>等线</vt:lpstr>
      <vt:lpstr>Arial</vt:lpstr>
      <vt:lpstr>Times New Roman</vt:lpstr>
      <vt:lpstr>Office Theme</vt:lpstr>
      <vt:lpstr>3、LaTeX使用简介</vt:lpstr>
      <vt:lpstr>提纲</vt:lpstr>
      <vt:lpstr>LaTeX</vt:lpstr>
      <vt:lpstr>LaTeX安装</vt:lpstr>
      <vt:lpstr>OverLeaf</vt:lpstr>
      <vt:lpstr>OverLeaf</vt:lpstr>
      <vt:lpstr>OverLeaf</vt:lpstr>
      <vt:lpstr>OverLeaf – 多人协作</vt:lpstr>
      <vt:lpstr>Overleaf - History &amp; Label</vt:lpstr>
      <vt:lpstr>模板（Template）</vt:lpstr>
      <vt:lpstr>LaTeX文稿的排版过程</vt:lpstr>
      <vt:lpstr>LaTeX源文件的基本框架</vt:lpstr>
      <vt:lpstr>Overview</vt:lpstr>
      <vt:lpstr>Style</vt:lpstr>
      <vt:lpstr>提纲</vt:lpstr>
      <vt:lpstr>LaTeX排版</vt:lpstr>
      <vt:lpstr>Document class</vt:lpstr>
      <vt:lpstr>导言区</vt:lpstr>
      <vt:lpstr>宏包(Package): LaTeX功能的扩展</vt:lpstr>
      <vt:lpstr>LaTeX示例</vt:lpstr>
      <vt:lpstr>标题部分</vt:lpstr>
      <vt:lpstr>标题部分</vt:lpstr>
      <vt:lpstr>摘要 -- Abstract</vt:lpstr>
      <vt:lpstr>章节命令</vt:lpstr>
      <vt:lpstr>Section</vt:lpstr>
      <vt:lpstr>排版基础：换行、分段、分页</vt:lpstr>
      <vt:lpstr>目录</vt:lpstr>
      <vt:lpstr>文档的分割处理: \input 与 \include</vt:lpstr>
      <vt:lpstr>LaTeX排版</vt:lpstr>
      <vt:lpstr>数学排版</vt:lpstr>
      <vt:lpstr>行内公式 &amp; 文本</vt:lpstr>
      <vt:lpstr>行间公式</vt:lpstr>
      <vt:lpstr>单行公式</vt:lpstr>
      <vt:lpstr>单行公式</vt:lpstr>
      <vt:lpstr>多行公式</vt:lpstr>
      <vt:lpstr>子公式、符号加粗</vt:lpstr>
      <vt:lpstr>上下标</vt:lpstr>
      <vt:lpstr>分式</vt:lpstr>
      <vt:lpstr>条件式</vt:lpstr>
      <vt:lpstr>Equation</vt:lpstr>
      <vt:lpstr>Equation</vt:lpstr>
      <vt:lpstr>LaTeX排版</vt:lpstr>
      <vt:lpstr>图的排版</vt:lpstr>
      <vt:lpstr>图的排版</vt:lpstr>
      <vt:lpstr>Figure</vt:lpstr>
      <vt:lpstr>Figure</vt:lpstr>
      <vt:lpstr>Figure</vt:lpstr>
      <vt:lpstr>Figure</vt:lpstr>
      <vt:lpstr>Figure</vt:lpstr>
      <vt:lpstr>表格排版</vt:lpstr>
      <vt:lpstr>Table</vt:lpstr>
      <vt:lpstr>Table</vt:lpstr>
      <vt:lpstr>Table Generator</vt:lpstr>
      <vt:lpstr>图表目录</vt:lpstr>
      <vt:lpstr>LaTeX排版</vt:lpstr>
      <vt:lpstr>Algorithm</vt:lpstr>
      <vt:lpstr>Algorithm</vt:lpstr>
      <vt:lpstr>LaTeX排版</vt:lpstr>
      <vt:lpstr>颜色和脚注</vt:lpstr>
      <vt:lpstr>特殊字符</vt:lpstr>
      <vt:lpstr>粗体与斜体 (Bold &amp; Italic)</vt:lpstr>
      <vt:lpstr>列表</vt:lpstr>
      <vt:lpstr>列表</vt:lpstr>
      <vt:lpstr>Items &amp; Enumerate</vt:lpstr>
      <vt:lpstr>LaTeX排版</vt:lpstr>
      <vt:lpstr>交叉引用 (Cross-Reference)</vt:lpstr>
      <vt:lpstr>交叉引用 (Cross-Reference)</vt:lpstr>
      <vt:lpstr>交叉引用 (Cross-Reference)</vt:lpstr>
      <vt:lpstr>LaTeX排版</vt:lpstr>
      <vt:lpstr>参考文献的引用</vt:lpstr>
      <vt:lpstr>Bibliography</vt:lpstr>
      <vt:lpstr>Bibliography</vt:lpstr>
      <vt:lpstr>文献引用</vt:lpstr>
      <vt:lpstr>参考文献格式</vt:lpstr>
      <vt:lpstr>Bibliography</vt:lpstr>
      <vt:lpstr>超链接: hyperref</vt:lpstr>
      <vt:lpstr>超链接: hyperref</vt:lpstr>
      <vt:lpstr>学位论文模板</vt:lpstr>
      <vt:lpstr>学位论文模板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8. 数学公式与LaTeX排版</dc:title>
  <dc:creator>Luo Zhiming</dc:creator>
  <cp:lastModifiedBy>Wu Yikun</cp:lastModifiedBy>
  <cp:revision>98</cp:revision>
  <dcterms:created xsi:type="dcterms:W3CDTF">2022-09-06T11:38:22Z</dcterms:created>
  <dcterms:modified xsi:type="dcterms:W3CDTF">2023-11-13T03:30:06Z</dcterms:modified>
</cp:coreProperties>
</file>